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9144000" cy="6858000" type="screen4x3"/>
  <p:notesSz cx="6858000" cy="9144000"/>
  <p:custDataLst>
    <p:tags r:id="rId10"/>
  </p:custData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71" autoAdjust="0"/>
  </p:normalViewPr>
  <p:slideViewPr>
    <p:cSldViewPr>
      <p:cViewPr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6504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7131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786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3377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1955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99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752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86256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3226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468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6637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FFFF00"/>
            </a:gs>
            <a:gs pos="97000">
              <a:srgbClr val="00B05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CC18E-C890-4EB2-8B9A-D9DAD3115B4E}" type="datetimeFigureOut">
              <a:rPr lang="bg-BG" smtClean="0"/>
              <a:t>16.3.2013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4FE2-6BD7-4EA3-B4DF-E9FB427E68F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05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2.png"/><Relationship Id="rId4" Type="http://schemas.openxmlformats.org/officeDocument/2006/relationships/slide" Target="slide4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204470" y="4869160"/>
            <a:ext cx="6400800" cy="694928"/>
          </a:xfrm>
        </p:spPr>
        <p:txBody>
          <a:bodyPr>
            <a:normAutofit fontScale="85000" lnSpcReduction="10000"/>
          </a:bodyPr>
          <a:lstStyle/>
          <a:p>
            <a:r>
              <a:rPr lang="bg-BG" dirty="0" smtClean="0"/>
              <a:t>Изготвил: Данаил Димитров </a:t>
            </a:r>
            <a:r>
              <a:rPr lang="bg-BG" dirty="0" err="1" smtClean="0"/>
              <a:t>Димитров</a:t>
            </a:r>
            <a:endParaRPr lang="bg-BG" dirty="0"/>
          </a:p>
        </p:txBody>
      </p:sp>
      <p:sp>
        <p:nvSpPr>
          <p:cNvPr id="4" name="Правоъгълник 3"/>
          <p:cNvSpPr/>
          <p:nvPr/>
        </p:nvSpPr>
        <p:spPr>
          <a:xfrm>
            <a:off x="1489928" y="2636912"/>
            <a:ext cx="61073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Обиколка на София</a:t>
            </a:r>
            <a:endParaRPr lang="bg-BG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365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3031077" y="332656"/>
            <a:ext cx="30405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Маршрут</a:t>
            </a:r>
            <a:endParaRPr lang="bg-BG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вободна форма 4"/>
          <p:cNvSpPr/>
          <p:nvPr/>
        </p:nvSpPr>
        <p:spPr>
          <a:xfrm>
            <a:off x="851503" y="1360030"/>
            <a:ext cx="3528393" cy="4536504"/>
          </a:xfrm>
          <a:custGeom>
            <a:avLst/>
            <a:gdLst>
              <a:gd name="connsiteX0" fmla="*/ 0 w 1787856"/>
              <a:gd name="connsiteY0" fmla="*/ 0 h 2765569"/>
              <a:gd name="connsiteX1" fmla="*/ 682388 w 1787856"/>
              <a:gd name="connsiteY1" fmla="*/ 150126 h 2765569"/>
              <a:gd name="connsiteX2" fmla="*/ 272955 w 1787856"/>
              <a:gd name="connsiteY2" fmla="*/ 723332 h 2765569"/>
              <a:gd name="connsiteX3" fmla="*/ 1119116 w 1787856"/>
              <a:gd name="connsiteY3" fmla="*/ 914400 h 2765569"/>
              <a:gd name="connsiteX4" fmla="*/ 1023582 w 1787856"/>
              <a:gd name="connsiteY4" fmla="*/ 2169994 h 2765569"/>
              <a:gd name="connsiteX5" fmla="*/ 1678674 w 1787856"/>
              <a:gd name="connsiteY5" fmla="*/ 2552132 h 2765569"/>
              <a:gd name="connsiteX6" fmla="*/ 832513 w 1787856"/>
              <a:gd name="connsiteY6" fmla="*/ 2715905 h 2765569"/>
              <a:gd name="connsiteX7" fmla="*/ 477671 w 1787856"/>
              <a:gd name="connsiteY7" fmla="*/ 1665027 h 2765569"/>
              <a:gd name="connsiteX8" fmla="*/ 764274 w 1787856"/>
              <a:gd name="connsiteY8" fmla="*/ 1146412 h 2765569"/>
              <a:gd name="connsiteX9" fmla="*/ 1787856 w 1787856"/>
              <a:gd name="connsiteY9" fmla="*/ 996287 h 2765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7856" h="2765569">
                <a:moveTo>
                  <a:pt x="0" y="0"/>
                </a:moveTo>
                <a:cubicBezTo>
                  <a:pt x="318448" y="14785"/>
                  <a:pt x="636896" y="29571"/>
                  <a:pt x="682388" y="150126"/>
                </a:cubicBezTo>
                <a:cubicBezTo>
                  <a:pt x="727880" y="270681"/>
                  <a:pt x="200167" y="595953"/>
                  <a:pt x="272955" y="723332"/>
                </a:cubicBezTo>
                <a:cubicBezTo>
                  <a:pt x="345743" y="850711"/>
                  <a:pt x="994012" y="673290"/>
                  <a:pt x="1119116" y="914400"/>
                </a:cubicBezTo>
                <a:cubicBezTo>
                  <a:pt x="1244221" y="1155510"/>
                  <a:pt x="930322" y="1897039"/>
                  <a:pt x="1023582" y="2169994"/>
                </a:cubicBezTo>
                <a:cubicBezTo>
                  <a:pt x="1116842" y="2442949"/>
                  <a:pt x="1710519" y="2461147"/>
                  <a:pt x="1678674" y="2552132"/>
                </a:cubicBezTo>
                <a:cubicBezTo>
                  <a:pt x="1646829" y="2643117"/>
                  <a:pt x="1032680" y="2863756"/>
                  <a:pt x="832513" y="2715905"/>
                </a:cubicBezTo>
                <a:cubicBezTo>
                  <a:pt x="632346" y="2568054"/>
                  <a:pt x="489044" y="1926609"/>
                  <a:pt x="477671" y="1665027"/>
                </a:cubicBezTo>
                <a:cubicBezTo>
                  <a:pt x="466298" y="1403445"/>
                  <a:pt x="545910" y="1257869"/>
                  <a:pt x="764274" y="1146412"/>
                </a:cubicBezTo>
                <a:cubicBezTo>
                  <a:pt x="982638" y="1034955"/>
                  <a:pt x="1710519" y="1034956"/>
                  <a:pt x="1787856" y="996287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Овал 5"/>
          <p:cNvSpPr/>
          <p:nvPr/>
        </p:nvSpPr>
        <p:spPr>
          <a:xfrm>
            <a:off x="881176" y="1340768"/>
            <a:ext cx="144016" cy="14401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9" name="Извито съединение 8"/>
          <p:cNvCxnSpPr/>
          <p:nvPr/>
        </p:nvCxnSpPr>
        <p:spPr>
          <a:xfrm flipV="1">
            <a:off x="2295181" y="1793702"/>
            <a:ext cx="2037662" cy="30235"/>
          </a:xfrm>
          <a:prstGeom prst="curvedConnector5">
            <a:avLst>
              <a:gd name="adj1" fmla="val 11219"/>
              <a:gd name="adj2" fmla="val 1570561"/>
              <a:gd name="adj3" fmla="val 88781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авоъгълник 9">
            <a:hlinkClick r:id="rId2" action="ppaction://hlinksldjump"/>
          </p:cNvPr>
          <p:cNvSpPr/>
          <p:nvPr/>
        </p:nvSpPr>
        <p:spPr>
          <a:xfrm>
            <a:off x="4355976" y="1412776"/>
            <a:ext cx="2376264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Хотел „</a:t>
            </a:r>
            <a:r>
              <a:rPr lang="bg-BG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Шератон</a:t>
            </a:r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  <a:endParaRPr lang="bg-BG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875" y="1659558"/>
            <a:ext cx="26828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Съединение с чупка 12"/>
          <p:cNvCxnSpPr/>
          <p:nvPr/>
        </p:nvCxnSpPr>
        <p:spPr>
          <a:xfrm flipV="1">
            <a:off x="3031077" y="2420888"/>
            <a:ext cx="3701163" cy="360040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Правоъгълник 14">
            <a:hlinkClick r:id="rId4" action="ppaction://hlinksldjump"/>
          </p:cNvPr>
          <p:cNvSpPr/>
          <p:nvPr/>
        </p:nvSpPr>
        <p:spPr>
          <a:xfrm>
            <a:off x="6767736" y="2204864"/>
            <a:ext cx="2376264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Народен театър „Иван Вазов“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108" y="2707162"/>
            <a:ext cx="26193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Съединител &quot;права стрелка&quot; 16"/>
          <p:cNvCxnSpPr/>
          <p:nvPr/>
        </p:nvCxnSpPr>
        <p:spPr>
          <a:xfrm flipV="1">
            <a:off x="3031076" y="4365104"/>
            <a:ext cx="2693052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Правоъгълник 20">
            <a:hlinkClick r:id="rId6" action="ppaction://hlinksldjump"/>
          </p:cNvPr>
          <p:cNvSpPr/>
          <p:nvPr/>
        </p:nvSpPr>
        <p:spPr>
          <a:xfrm>
            <a:off x="5732004" y="3861048"/>
            <a:ext cx="2376264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Църква „Света София“</a:t>
            </a:r>
            <a:endParaRPr lang="bg-BG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140" y="4807024"/>
            <a:ext cx="26193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4" name="Съединител &quot;права стрелка&quot; 23"/>
          <p:cNvCxnSpPr/>
          <p:nvPr/>
        </p:nvCxnSpPr>
        <p:spPr>
          <a:xfrm flipV="1">
            <a:off x="4007652" y="5306144"/>
            <a:ext cx="2292540" cy="769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Правоъгълник 25">
            <a:hlinkClick r:id="rId8" action="ppaction://hlinksldjump"/>
          </p:cNvPr>
          <p:cNvSpPr/>
          <p:nvPr/>
        </p:nvSpPr>
        <p:spPr>
          <a:xfrm>
            <a:off x="6356212" y="4968226"/>
            <a:ext cx="2536268" cy="1485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Храм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паметник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„Свети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александър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невски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639" y="5248944"/>
            <a:ext cx="26193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" name="Съединител &quot;права стрелка&quot; 29"/>
          <p:cNvCxnSpPr/>
          <p:nvPr/>
        </p:nvCxnSpPr>
        <p:spPr>
          <a:xfrm flipH="1">
            <a:off x="1025192" y="4717915"/>
            <a:ext cx="861352" cy="11786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Правоъгълник 33">
            <a:hlinkClick r:id="rId9" action="ppaction://hlinksldjump"/>
          </p:cNvPr>
          <p:cNvSpPr/>
          <p:nvPr/>
        </p:nvSpPr>
        <p:spPr>
          <a:xfrm>
            <a:off x="15719" y="6039623"/>
            <a:ext cx="2376264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Народно събрание</a:t>
            </a:r>
          </a:p>
        </p:txBody>
      </p:sp>
    </p:spTree>
    <p:extLst>
      <p:ext uri="{BB962C8B-B14F-4D97-AF65-F5344CB8AC3E}">
        <p14:creationId xmlns:p14="http://schemas.microsoft.com/office/powerpoint/2010/main" val="233794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9 -0.01041 C 0.01684 -0.00925 0.02413 -0.00555 0.0309 -0.0044 C 0.04427 -0.00231 0.05781 -0.00185 0.07118 -0.00046 C 0.08784 0.00532 0.09062 0.00393 0.11441 0.00555 C 0.12187 0.00855 0.12934 0.01202 0.1368 0.01549 C 0.13906 0.02382 0.1368 0.03214 0.1368 0.04139 " pathEditMode="relative" rAng="0" ptsTypes="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25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62 0.03909 C -0.04966 0.04348 -0.05087 0.04857 -0.0566 0.05088 C -0.05764 0.05227 -0.05834 0.05412 -0.05955 0.05504 C -0.06094 0.0562 -0.06302 0.0555 -0.06407 0.05689 C -0.07604 0.07285 -0.06424 0.06661 -0.07448 0.07077 C -0.07865 0.07655 -0.07952 0.07886 -0.07743 0.08673 C -0.079 0.09274 -0.08039 0.09852 -0.08195 0.10453 C -0.07761 0.13807 -0.0717 0.1228 -0.03559 0.12442 C 0.00573 0.13899 -0.04393 0.12211 0.07777 0.12859 C 0.08211 0.12882 0.08836 0.13645 0.09271 0.13853 C 0.09409 0.14385 0.09514 0.14917 0.09722 0.15426 " pathEditMode="relative" rAng="0" ptsTypes="ffffffffffA">
                                      <p:cBhvr>
                                        <p:cTn id="17" dur="2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6" y="5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162 C 0.00816 0.01595 0.00677 0.0333 -0.00034 0.04718 C -0.00156 0.06822 -0.00295 0.08025 -0.00781 0.09898 C -0.00937 0.11794 -0.00798 0.11355 -0.01076 0.12488 C -0.0118 0.12881 -0.01371 0.13668 -0.01371 0.13668 C -0.01493 0.15888 -0.0151 0.16767 -0.01979 0.1864 C -0.02135 0.19241 -0.0243 0.20444 -0.0243 0.20444 C -0.02656 0.23404 -0.02777 0.23358 -0.02569 0.27197 C -0.02517 0.2833 -0.02395 0.28515 -0.02118 0.29579 C -0.01996 0.30065 -0.01232 0.30573 -0.01232 0.30573 " pathEditMode="relative" ptsTypes="fffffffffA">
                                      <p:cBhvr>
                                        <p:cTn id="2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75486E-6 C 0.00539 0.00462 0.01007 0.00601 0.01632 0.00786 C 0.02292 0.01433 0.02969 0.02243 0.03733 0.0259 C 0.04983 0.04185 0.07101 0.04116 0.08664 0.04764 C 0.0981 0.05804 0.10487 0.05249 0.11494 0.05966 " pathEditMode="relative" rAng="0" ptsTypes="ffffA">
                                      <p:cBhvr>
                                        <p:cTn id="39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29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00463 C 0.0073 -0.00324 0.01094 -0.00347 0.0132 -0.0007 C 0.01355 -0.00024 0.01598 0.01086 0.01615 0.01133 C 0.01042 0.01642 0.00469 0.01642 -0.00173 0.01919 C -0.01007 0.02289 -0.02083 0.0259 -0.02864 0.03122 C -0.0302 0.03237 -0.03125 0.03445 -0.03298 0.03515 C -0.03645 0.0363 -0.05763 0.03885 -0.05989 0.03908 C -0.06875 0.04324 -0.07777 0.04717 -0.0868 0.05111 C -0.09132 0.05296 -0.10017 0.05712 -0.10017 0.05712 C -0.12274 0.05596 -0.13923 0.05504 -0.15989 0.04902 C -0.16527 0.04741 -0.16875 0.04417 -0.17343 0.04116 C -0.17725 0.03885 -0.18524 0.03515 -0.18524 0.03515 C -0.19132 0.02752 -0.19062 0.02104 -0.19722 0.01526 C -0.19982 0.00508 -0.20156 -0.00556 -0.20625 -0.01457 C -0.21041 -0.03238 -0.21649 -0.0488 -0.22413 -0.0643 C -0.22621 -0.07332 -0.23159 -0.08627 -0.23159 -0.09598 " pathEditMode="relative" ptsTypes="fffffffffffffffA">
                                      <p:cBhvr>
                                        <p:cTn id="5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5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5" grpId="0" animBg="1"/>
      <p:bldP spid="21" grpId="0" animBg="1"/>
      <p:bldP spid="26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утон: назад или предишен 3">
            <a:hlinkClick r:id="" action="ppaction://hlinkshowjump?jump=previousslide" highlightClick="1"/>
          </p:cNvPr>
          <p:cNvSpPr/>
          <p:nvPr/>
        </p:nvSpPr>
        <p:spPr>
          <a:xfrm>
            <a:off x="179512" y="6379984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Бутон: напред или следващ 4">
            <a:hlinkClick r:id="" action="ppaction://hlinkshowjump?jump=nextslide" highlightClick="1"/>
          </p:cNvPr>
          <p:cNvSpPr/>
          <p:nvPr/>
        </p:nvSpPr>
        <p:spPr>
          <a:xfrm>
            <a:off x="933908" y="6379984"/>
            <a:ext cx="576064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Бутон: начална страница 5">
            <a:hlinkClick r:id="rId2" action="ppaction://hlinksldjump" highlightClick="1"/>
          </p:cNvPr>
          <p:cNvSpPr/>
          <p:nvPr/>
        </p:nvSpPr>
        <p:spPr>
          <a:xfrm>
            <a:off x="8604448" y="6252151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AutoShape 2" descr="data:image/jpeg;base64,/9j/4AAQSkZJRgABAQAAAQABAAD/2wCEAAkGBhQSERQUExQWFRUUFxcYGBgYFxoWGBUVGRcVFhcXGBgYHSYeFxkjGRQUHy8iIycpLSwsFx4xNTAqNSYrLCkBCQoKDgwOGA8PGikfHBwpKSwpKSkpKSksKSwpLCwpLCkpKSwpLCksKSksKSwpKSksKSwsKSkpKSkpLCwpKSksLP/AABEIAJAApQMBIgACEQEDEQH/xAAbAAABBQEBAAAAAAAAAAAAAAAFAAIDBAYBB//EAEMQAAIBAgQDBQUEBggHAQAAAAECEQADBBIhMQUGQRMiUWFxMkKBkaEHFCOxUnKCwdHwM0NTYqKy4fEVFjRjc4OjJP/EABoBAAMBAQEBAAAAAAAAAAAAAAABAgMEBQb/xAAiEQACAgICAgIDAAAAAAAAAAAAAQIRAyESMRNBMlEEImH/2gAMAwEAAhEDEQA/ABcUoqQpSy19MeSRxSipAtPNrzpMaQ1LHWni0SQPHwrltTOlFMDbgy1ZTlRpFWC8ThcpqCKNcQsZtulCSlPHK0KcaZHFICrNnCFuoHrUb24JB6VdromiOKms2J3PoKSrO1XeHYIlgDp1qZNJFJWcs3nTQUYwDZ+lELXDRGwMVLZtqsQAK4Z5U/R0xhREnDfHenXcCFO3+lX0cAzVfEYgGsOTLpDbbBQdP96qOWbpUwuVaw4HSjoKKFrClGDdOgjY+tOvYrSiXEYVYBk0BvvQny2J6GNiaVVTSq6EV1Vogrmjp4U61hVJrVJgFAJjU/Wqi8EXVpPXT+Fb+dP+EeMzeI4cQNFn0qolkkxWufBQNKo4zAISCrQw1Om/x6VePP6ZMsYHHDWAk6V2wrTC60TOFdtyAKoY/j9jD3Vs51ne5O4EaftdY8KiedJbHHHsVxmA1ET1qg2tEsfiw40IIMER1B1mh5WunD1Zlk7GzTlslzoJMH5ClFaLh+GCWtfAn6UZZqCFjjyZQThbNqbQtkb5WBRtBBVd1PjrRDD4U+EGiiwAOmg/KmC9415/klVM6+KuxIGQeNV7mKpXcXVW4RUjZbtYqetVsRcKmD8/GoFWpUtgnvGgQ0YiieDx4A86HgLSJFDQy7jsXPWgt+/rVh1naqd2wR6daaVEshN0zXad2Hr8qVXYGkfGTtXFx8VXy5RNV7l2s6HdFq9jpquQOlUX4ioZlkSo18vH4jSfUVx+JqkElYIMakkkRooAM70rSQ+yxxDEG1bdwJyjQbZm6CegJ61mLnImJxA+8NbtFrveINpgJG2oXXQDU79a0Njht1Gw95yLdhritBuEyGLaOCY0iSNRr1r0DBY63kntLemp766a9ddK5cmTkaRjR5jheHXsp7ZFVgYAT2csCNPd66U1rMV6Jxfla1iLnaPIfKFkFlMCY1UgxqaCX/s0U3BcW9cDARJYuI10hgQd967MX5vFJSMJ4L2jL2DlYExp4607i3O1i02S4xDFdghgA6COhHpRy7yTfWYZXE6aEEj1B3/ZqhZ5SL3mt3kl0QXLUOVYiWR8sgKIOWZB0M1ef8nHONxeyceOcXTLNviyEH8RYUwe8BlPgZ2NSYzFIFVpnMYAHeLN0ChfaPkKG8b5Ha8kXD7RGpRWKNqFIZWSd8uo2ir/ACfyKbRbPOW3oqgMq5GXM6qWlszNqzLOhyyJMcjzfR0cSJcTmOWAG/RL28/plDkj03qC5c6dfA7j1HQ1G/PijELbbD2/ugYoydkuYSsyANiNDEzv5US5wtizhvvVlDftgKwYOB+ExywxOrZSVgwTBjpShm3sHEorcIrhuedCrHFwbHb3Ea0oEkHvd3QA6DYz4U7AcVt3lLW2zAGDoRB3610poyChv1LY1MeNULZJNWEuBSoYwXML5mCfhtTegDtrh89IA3M1E/DgZ11+lKxifGa7dxIHSs7YyC3gl94+kUqTYjypVWwOvekQap43Gi0jMELsB3V11PTbYVw3hVfE8VS3Mk5ijiAJPeRlEn3dT18KH+qYAjlzlq5ddr9q2pJuf0gZigziTCOZ0Wd+taDEcTwuB7YWz95uMVBLgZEyNoGYDUgT7O5ig3E+Zrt/uIBbtzpbt91fAZiNX9NqgtcEIGa6Y8FAlzoWhUGuynwrgbNqK/F+O3sSym4c4DQqgQiZuqr89TJrYYTljEPaRy2FcuoJV0VSJGxOUT86q2eBOl6yuQW0ZhLEg3CDbdgRHdXVSDvXoGGwChFAL6KPfJ+c0hmRt8Nxtod2zp/2b7AfIsw+lI8dxVv2lxKetu3dHzyoaWP4hiRxI2UdBaBHtW1ZhFsOdQATJ03q3ypzBisTeuI6oioCQQzgt3so0kjpNICDDc8soAZ1Yjcuj22PrlDLVh+bw72mCW2Nsv8A1yAwyZYGYAjWJqI85BruItvh2ZcP2hZj2bjKhIkBlB1g6VHhHwmNS3cTDQvbZTNspJCOxHcY7GOlABHivMwAtxZYq11A7FSpRc4IaVBDCQBE9aKWePYe6GUXQJzCCezbWRIn4kGgNzlzC6FBctEkAkMVgEwfaXePOlc5ZnRMY/pcVbv7z+VMDNY/7JbzXQbN63ctT7VxjmAO+YLIc+YMmdhXouE4SRhrdm6wdkRQWUZASv8AdB229Ymsu3K2IUyj4dj6NZPzGX86q4LF4ts4tdpc7JsrdlfzZW8CtwN+dAB3E8kWWJhYzdRCx65cpPxNZfinLhsO1rDWzcFtAxAaAGacqQxbKSBO+xGniVHM+JtT2i3gZn8SxMaDSbbDTTw6mnYDntQ1wsbZzsDALW8pCKhBzqZPcB30qlNxdoTVmbCugBuI1smJBBMHwkCDWVxouYy/+D234amVlVIj3gpBIkeNey2+bbTgDs2YSNFKOB5wrE/SantcUwiuGlbb7AsrIRO8FhpVyzOSolRRh+FcQJSHR0Kwvf1YwB3pG9XWvTp0qXm/Fpcvgo6uMgBKkEZgzE6jrqKEW70V1QVxTM5aYds20jXT412h1vF6UqqmFgrEviUWDYE+LHLpOupy1QxhFw/iAWwMuo7zk5hoMjEHSd6I4zmlwCEsWLJ1Er2gcd4wYR8iHLl0MmZoFcxTvnaXuMFLM2pMDqx1PTqa4Xkl02aqKCmAxLPdW3YUWRqWaO1vZRGyhSqHXbWjeEtvYUhMVaEsGJv4O4GLDYlwF1jShnL/AC4z37faaJoStvU65gVLLokQDv1FbYcsoPZuYlPRyazdlgW5xK+7Wz2nD7nZkGBfayTCuo0ctHtzWgw/H8RAnAswA3s37d0fCQtC+N8KuW7Fy5bu3LzoAVtNbVi5zARJB6SfhQrg/Cbt83c9qxbNoqAXtgdoSJJQoFMDaaAJ8VjHGNN58LiVRjubYJWUCyQrHSQdpq59n+MY3b3aEjQBQwKE947BonSNqcnBMSnsR/68VeT6FyPpQzjXDM7p98VmIHcD4gElM3ehhbMCR1NFhQ8WvxMcNyVuba7s5/I0W5MQCxZAjXE3T/8AJ6zv/LuDb2VvpP8AZ4m0/wBGdSfiKm/5bAt9nbxeOtJ3tOzDAZgVb2A24JG9FiPQuJ4lbSB7ri2gdCWc5VAB8T8KCY3m3Cai2rYhunZ2iyz+u2VT86xNvlNbEE4hb6AouW7YuLcCdohIV20CxMiK1V3meygyoGOugVdOp3bLTsKGXb+LcxasJhgdcztnb1CW8qqfKWpYDlTE4cu1i7Zbtn7S4HtnVyOhBEDU/OqGL5xf3Larv7TFvH3VAH1NEbHNN4AZhpA3sXF6DqjnT4UrCiunDsbZxdzFm0jdpbS2UtXYjL7y5gN4GhMDWu3eYbiswu8PvsruzFitq5EgAaQSdvEVdXnRSIYW42MXGU/K5bA+tPs8bsmCBeH6pVx1/QuH8qLACvxjhrozXsObJHuvZuIx21XJoalwFvh95smGxLq5GbLbvGY81YfSjo4nZiDccf8AktOI+afvqvcw2Fve0cLcM++qqfqZmYoAy3NFkYa7atl2udsrFc6ICMh17y60LGKBfJPeImOpFb9OSMI4nJDQYKXGOX9TXTzAqpieRrdqb6PcZ0XKA0HukiVkjx1+FdOLKoqjOUb2ZezZeNq7RO+oViBNKu9W9pHO6BeC4BhkUPfxCsOioYE/5ukbCrHFmGFS0qkFsgYyITJqcoBjNqTvrqBRO1yCoRs24S4AWMgMplGyrEqVJMdKuY3Di8XNlFdsP3CCB3dRooYgCAAZ8B1rxztCvB2DC2wXJmAbL4SJ3G4o5QHg2LL3WVkKm0cknZoX2h4D/Sj9MRQ4lxVLI7wJJEgAfDfpr6moMNxlWgXFCk6j3hH8/wCwrnNeLa1hXupaW86ZcqNENLAEa7aSfhQ/lm8cQ17tcLbtdkyhSAD2kiSwHgDp1oGaI4Vf0R+VZHmfl/DYjF20uu9tuwPZlSQDmuksJj2oQddprZ1lOZcPabEm5cuMn3eylwnLmQJnu6t8V26ikxBluDowH4VkiAB3BsBG/pQXjvJzXQvYFMOVFySFkOzAC2TPRTJI6zRPgRLAMl3NbZcw/DZTBEKRmMR12qm5zXMr4i27ATkZmUgD3o6DSkMp8d4D2eHthTcDl7KM2ckElhmOQ6ax9aH8S5RLqAtx7bZxqSoDKN0C7yfGjGNuuyWPxEuIcRZgo+b3/r1oRzBbZ3btCqhZK5nVCqru0akaGloYStcBUbJaX9kufm38K0Vmw2RZf3RuB4fShXC0IspLZjlBmS0g7QTuKLYjEZLQIUtoBA1+c1YiHGcKF1StwK6tEgiNiDuDPSgOA5AS3ee4/wCKjB4ttspZ2YEa9FIQek1p7eLBtl4IgHuxDEgTlA8TsK815F+0TFYriBtX7aqlzMFUKVa3lkgEn2iNjOvyo0GwzxXlbsr6XRdWxhQbauucqZ7wMMerMUjXYGn8b5cxINv7qzspJ7QXWzwCywVneELHrsKz/OnPzffjhO/2Vu7bV1CCXZcrEgkSRngR/d86K8x/aU2BxBtXFa52tzOgGW2bWH2EgiXYnMIMeydaVINhJ+VSGMXV8icOsnXWcsaba0y9wi+FMXrZWDIBvrP7KsZ+ArX2rodUYbMMw9DBphsLcBUhWDSpHQiYINFAeWDHXWALvaRiNQwvuw8mYBZI22pVoMBy4htWzBMqDrcM7elKtFnyLVk+OBrr9xVBkgatuQPBfzrO8eCixemSHu4cEeJJQafGD8KqE4fpbJPmCf8AM1cxeIa5ZgmT94sOZASUtnvAAE9FrMpGiwVsfer50kss+cWkH76L1keHYmbjvN0zJPfQamANh0CgfCif/EfO8P2kNMC1zBwxMRh2s3RKPE6wdNQQR1BFD+UeBfdjijmDC9eFwaQVGTLlPSfSu3cbm0L34Hgqb/ya7ZxoWIuXY0nNaU+PgaVio0FAOLKScdBg9hYUHKGie1OzCG32MirQ4qP7T52j+40OxF3M1/8AEtjtVtrLBh7K7geGu1DYB/h6xatgmYVdYAnQawNB6ChOIw//AOnEsVQzhgJKnMe4dGafZ16Qalw/FsqDO9mFEZhcgfI7fOhdzj9s3Ls3bIz28v8ASbHLGhiCKlyQ6ZB2qrhcCiqiEXbPdUGFKxI1kwAQZJoliFtOGYKGIW6CQu4e33tY10UVnlW3d+7oLi3Mjd5VuBgMkMYBjKTA3A60StYoopUWwQc4BNxF3UrtPxosdAvEcxBGRc0EINOpGVQIG5Ik6fHpWjvXVxGFKOodT2eYbjR1bWPQfKhGOFtjaBs2zlOk3EJ/omG/Txo9w3GW8gKZCBpreBgjQgBtN52+tUhD+YLkYa5oCOzbppAQkaR/tXk3IuGsnG2AbY0Ex5FGivWuJXQ9i6sCDauah1aO42sA615d9n2DAx9qCTCEd3eQjSd9AayyNcka47plPmC1aPEroltMV2Y7x0yuO6NdABMeFE/tVwoGMC5myrZtxmJaCzODq2pmBQnjtkjijnMP+vdjp0Z4iD1H7qM/atJxx107KwQD0yvcLaedZPUXv2aL5LXo9R4Rhos2QWZgUQHMZ6Daq3AsNNkTozk+zoFAchYDEiQBqetWsLfAt2tGP4anRSeg8qaMZasIWYsltJdiysAqjVjMbb11ejmfYM4YfwLX6i+HhXKB8N54wIs2wcQshACMr6Hw9mlU2gsyycXxR/qrJ6a3oJ+Yq7Z49cy5XsFYkyLqPuDEDQ0P7anLeqbZdI0eC4yigz1jqKmvcZUg5eobUnqYj4Vn7OIFS9uP5FHJhSDX/Fx3o6liNdgRA+WlNPFwDM6Hp8B4en1oI2IFOS+PGjkx0gxc4zm01G+oG06bmmtxkxAJGpPTr09KGdqtRNeFS5SHUS/icf2iFGJg+g/dQc8EtnbMW1ygsAJj08qt9qIqM3gNR01qbl7KpGe5cx/ZYe9cIztauaggqWJaIgA+yZMVK3OuJZiy2FBiASGMekmBpRftwVykCNZ6STudOpqD7pa/QX5n+NVNt/Ez4gnFc24vI7NkXKukKupMA+cxNWMdzRfyWxhT2aoCrqSJLQkMZXQECY86tYnAWnUrlifAnpHifKla4Xa3IMxB7xGbwJjw1j1oXVMVMFDmbHf2ojYyFOmx93wJqTh/G7quzZrSAmAwRpAnqUiNDRV+GWY9n/E/8ahHDrH6H+N/41CtDLWGt3LjqWNoyScwtmTIOuYsZ1olxBAzg3VW40DvEEmBMCWJPU0MwoS3oggfrEj4SasviiTufnWt32CQYHG7kAEsYEAmdB8P3067xlmUqwDKwIZSWIYHQggnUUJF3Tc/Okb8dT9P4U+QUDU5XwwJ/DYjoGZiF8l0mNt52pVe+9+Z+lKlr6CgZJromuhh/JrsigQ9CfGpcx8aiUinzQNDmY0kuH+YppYV0MP5NGgJM1MzV3OKaXHlRaGOmmsa7nFc7QUhDJrs0s1LNT0BypB8Kbmp6vRoBOKhANTM9MzUAMjWnSa6Gp00APBNc18TXQ58KRY+FFhRFBpVICfKlRYU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1834955" y="160338"/>
            <a:ext cx="5341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Хотел „</a:t>
            </a:r>
            <a:r>
              <a:rPr lang="bg-BG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Шератон</a:t>
            </a:r>
            <a:r>
              <a:rPr lang="bg-BG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“</a:t>
            </a:r>
            <a:endParaRPr lang="bg-BG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08" y="3556576"/>
            <a:ext cx="714375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Хоризонтално превъртане 13"/>
          <p:cNvSpPr/>
          <p:nvPr/>
        </p:nvSpPr>
        <p:spPr>
          <a:xfrm>
            <a:off x="490284" y="939303"/>
            <a:ext cx="7617283" cy="2355114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Хотел „</a:t>
            </a:r>
            <a:r>
              <a:rPr lang="bg-BG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Шератон</a:t>
            </a:r>
            <a:r>
              <a:rPr lang="bg-BG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 е най-големият и луксозен хотел в България.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Той е пет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звезден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хотел и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разполага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със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184 стаи и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апартаменти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Разположен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е в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центъра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София на адрес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площад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„Света Неделя“ № 5.</a:t>
            </a:r>
            <a:endParaRPr lang="bg-BG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734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утон: назад или предишен 3">
            <a:hlinkClick r:id="" action="ppaction://hlinkshowjump?jump=previousslide" highlightClick="1"/>
          </p:cNvPr>
          <p:cNvSpPr/>
          <p:nvPr/>
        </p:nvSpPr>
        <p:spPr>
          <a:xfrm>
            <a:off x="202789" y="6328718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Бутон: напред или следващ 4">
            <a:hlinkClick r:id="" action="ppaction://hlinkshowjump?jump=nextslide" highlightClick="1"/>
          </p:cNvPr>
          <p:cNvSpPr/>
          <p:nvPr/>
        </p:nvSpPr>
        <p:spPr>
          <a:xfrm>
            <a:off x="899592" y="6328718"/>
            <a:ext cx="576064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Бутон: начална страница 5">
            <a:hlinkClick r:id="rId2" action="ppaction://hlinksldjump" highlightClick="1"/>
          </p:cNvPr>
          <p:cNvSpPr/>
          <p:nvPr/>
        </p:nvSpPr>
        <p:spPr>
          <a:xfrm>
            <a:off x="8604448" y="6192955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-146020" y="74010"/>
            <a:ext cx="9120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Народен театър „Иван Вазов“</a:t>
            </a:r>
            <a:endParaRPr lang="bg-BG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2050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90" y="1136086"/>
            <a:ext cx="3861469" cy="253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Изнесено означение със стрелка нагоре 9"/>
          <p:cNvSpPr/>
          <p:nvPr/>
        </p:nvSpPr>
        <p:spPr>
          <a:xfrm>
            <a:off x="202788" y="3685983"/>
            <a:ext cx="8617683" cy="2476068"/>
          </a:xfrm>
          <a:prstGeom prst="upArrowCallout">
            <a:avLst>
              <a:gd name="adj1" fmla="val 25000"/>
              <a:gd name="adj2" fmla="val 17268"/>
              <a:gd name="adj3" fmla="val 16237"/>
              <a:gd name="adj4" fmla="val 74771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Народният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театър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„Иван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Вазов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“ е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най-старият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театър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в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България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 един от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архитектурните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символи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на София. След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Освобождението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, той е наследник на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Софийската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драматична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група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„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Сълза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и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смях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“,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която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от 1904 г. се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нарича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Български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народен </a:t>
            </a:r>
            <a:r>
              <a:rPr lang="ru-RU" sz="2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театър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336" y="1136086"/>
            <a:ext cx="2870112" cy="255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66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утон: назад или предишен 3">
            <a:hlinkClick r:id="" action="ppaction://hlinkshowjump?jump=previousslide" highlightClick="1"/>
          </p:cNvPr>
          <p:cNvSpPr/>
          <p:nvPr/>
        </p:nvSpPr>
        <p:spPr>
          <a:xfrm>
            <a:off x="179512" y="6228959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Бутон: напред или следващ 4">
            <a:hlinkClick r:id="" action="ppaction://hlinkshowjump?jump=nextslide" highlightClick="1"/>
          </p:cNvPr>
          <p:cNvSpPr/>
          <p:nvPr/>
        </p:nvSpPr>
        <p:spPr>
          <a:xfrm>
            <a:off x="899592" y="6228959"/>
            <a:ext cx="576064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Бутон: начална страница 5">
            <a:hlinkClick r:id="rId2" action="ppaction://hlinksldjump" highlightClick="1"/>
          </p:cNvPr>
          <p:cNvSpPr/>
          <p:nvPr/>
        </p:nvSpPr>
        <p:spPr>
          <a:xfrm>
            <a:off x="8604448" y="6192955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1043122" y="188640"/>
            <a:ext cx="7057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Църква „Света София“</a:t>
            </a:r>
            <a:endParaRPr lang="bg-BG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99" y="1340768"/>
            <a:ext cx="3350484" cy="25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304" y="1327521"/>
            <a:ext cx="3403050" cy="252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кръглен правоъгълник 8"/>
          <p:cNvSpPr/>
          <p:nvPr/>
        </p:nvSpPr>
        <p:spPr>
          <a:xfrm>
            <a:off x="611560" y="4221088"/>
            <a:ext cx="7776864" cy="18761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Църквата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„Св. София” (Божия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Премъдрост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) е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разположена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в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центъра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на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българската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столица, в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непосредствена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близост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до храм-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паметника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„Св. Ал.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Невски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”.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Тя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е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една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от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най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-старите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църкви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в София и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нейната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история е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тясно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свързана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с </a:t>
            </a:r>
            <a:r>
              <a:rPr lang="ru-RU" sz="2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тази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на града.</a:t>
            </a:r>
            <a:endParaRPr lang="bg-BG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9113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утон: назад или предишен 3">
            <a:hlinkClick r:id="" action="ppaction://hlinkshowjump?jump=previousslide" highlightClick="1"/>
          </p:cNvPr>
          <p:cNvSpPr/>
          <p:nvPr/>
        </p:nvSpPr>
        <p:spPr>
          <a:xfrm>
            <a:off x="179512" y="6228959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Бутон: напред или следващ 4">
            <a:hlinkClick r:id="" action="ppaction://hlinkshowjump?jump=nextslide" highlightClick="1"/>
          </p:cNvPr>
          <p:cNvSpPr/>
          <p:nvPr/>
        </p:nvSpPr>
        <p:spPr>
          <a:xfrm>
            <a:off x="899592" y="6228959"/>
            <a:ext cx="576064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Бутон: начална страница 5">
            <a:hlinkClick r:id="rId2" action="ppaction://hlinksldjump" highlightClick="1"/>
          </p:cNvPr>
          <p:cNvSpPr/>
          <p:nvPr/>
        </p:nvSpPr>
        <p:spPr>
          <a:xfrm>
            <a:off x="8604448" y="6192955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-12762" y="0"/>
            <a:ext cx="91554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Храм паметник „Свети </a:t>
            </a:r>
            <a:r>
              <a:rPr lang="bg-BG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александър</a:t>
            </a:r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bg-BG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невски</a:t>
            </a:r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“</a:t>
            </a:r>
            <a:endParaRPr lang="bg-BG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492896"/>
            <a:ext cx="3860255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347906"/>
            <a:ext cx="3428096" cy="2302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Блоксхема: процес 9"/>
          <p:cNvSpPr/>
          <p:nvPr/>
        </p:nvSpPr>
        <p:spPr>
          <a:xfrm>
            <a:off x="4932040" y="1988840"/>
            <a:ext cx="3528392" cy="1800200"/>
          </a:xfrm>
          <a:prstGeom prst="flowChart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Катедралният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храм „Св. Ал.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Невски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” е считан за символ на </a:t>
            </a:r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българската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столица.</a:t>
            </a:r>
            <a:endParaRPr lang="bg-BG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042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утон: назад или предишен 3">
            <a:hlinkClick r:id="" action="ppaction://hlinkshowjump?jump=previousslide" highlightClick="1"/>
          </p:cNvPr>
          <p:cNvSpPr/>
          <p:nvPr/>
        </p:nvSpPr>
        <p:spPr>
          <a:xfrm>
            <a:off x="179512" y="6228959"/>
            <a:ext cx="576064" cy="43204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Бутон: напред или следващ 4">
            <a:hlinkClick r:id="" action="ppaction://hlinkshowjump?jump=nextslide" highlightClick="1"/>
          </p:cNvPr>
          <p:cNvSpPr/>
          <p:nvPr/>
        </p:nvSpPr>
        <p:spPr>
          <a:xfrm>
            <a:off x="899592" y="6228959"/>
            <a:ext cx="576064" cy="43204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Бутон: начална страница 5">
            <a:hlinkClick r:id="rId2" action="ppaction://hlinksldjump" highlightClick="1"/>
          </p:cNvPr>
          <p:cNvSpPr/>
          <p:nvPr/>
        </p:nvSpPr>
        <p:spPr>
          <a:xfrm>
            <a:off x="8604448" y="6192955"/>
            <a:ext cx="432048" cy="5040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>
            <a:off x="1629420" y="129406"/>
            <a:ext cx="58693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Народно събрание</a:t>
            </a:r>
            <a:endParaRPr lang="bg-BG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09392"/>
            <a:ext cx="369641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551" y="3309393"/>
            <a:ext cx="3556897" cy="239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авоъгълник с два скосени ъгъла от една и съща страна 7"/>
          <p:cNvSpPr/>
          <p:nvPr/>
        </p:nvSpPr>
        <p:spPr>
          <a:xfrm>
            <a:off x="1159024" y="1052736"/>
            <a:ext cx="7200800" cy="2160240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Народното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събрание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Република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България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е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държавният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орган,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който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упражнява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законодателната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власт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Република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България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Според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Търновската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конституция в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България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има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Обикновено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Народно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събрание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Велико Народно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събрание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endParaRPr lang="bg-BG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99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Източници на </a:t>
            </a:r>
            <a:r>
              <a:rPr lang="bg-BG" dirty="0" smtClean="0"/>
              <a:t>инфор</a:t>
            </a:r>
            <a:r>
              <a:rPr lang="bg-BG" dirty="0"/>
              <a:t>м</a:t>
            </a:r>
            <a:r>
              <a:rPr lang="bg-BG" dirty="0" smtClean="0"/>
              <a:t>ация</a:t>
            </a:r>
            <a:endParaRPr lang="bg-BG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95065"/>
            <a:ext cx="34385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09825"/>
            <a:ext cx="30670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-33923" y="4509120"/>
            <a:ext cx="91904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БЛАГОДАРЯ ЗА ВНИМАНИЕТО</a:t>
            </a:r>
            <a:endParaRPr lang="bg-BG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Усмихнато лице 5"/>
          <p:cNvSpPr/>
          <p:nvPr/>
        </p:nvSpPr>
        <p:spPr>
          <a:xfrm>
            <a:off x="3834061" y="5589240"/>
            <a:ext cx="1080120" cy="1008112"/>
          </a:xfrm>
          <a:prstGeom prst="smileyFac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823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8bd4d634bda0afa4dbb709fa051907c8ec98"/>
</p:tagLst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246</Words>
  <Application>Microsoft Office PowerPoint</Application>
  <PresentationFormat>Презентация на цял екран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Източници на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Toshiba</dc:creator>
  <cp:lastModifiedBy>Toshiba</cp:lastModifiedBy>
  <cp:revision>21</cp:revision>
  <dcterms:created xsi:type="dcterms:W3CDTF">2013-03-16T07:07:59Z</dcterms:created>
  <dcterms:modified xsi:type="dcterms:W3CDTF">2013-03-16T09:19:04Z</dcterms:modified>
</cp:coreProperties>
</file>