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8" r:id="rId5"/>
    <p:sldId id="257" r:id="rId6"/>
    <p:sldId id="262" r:id="rId7"/>
    <p:sldId id="259" r:id="rId8"/>
    <p:sldId id="260" r:id="rId9"/>
    <p:sldId id="261" r:id="rId10"/>
    <p:sldId id="265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16" autoAdjust="0"/>
    <p:restoredTop sz="94660"/>
  </p:normalViewPr>
  <p:slideViewPr>
    <p:cSldViewPr>
      <p:cViewPr varScale="1">
        <p:scale>
          <a:sx n="65" d="100"/>
          <a:sy n="65" d="100"/>
        </p:scale>
        <p:origin x="-12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04447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92789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1066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96284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42619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74375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80933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58657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0893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55436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004413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191397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25886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56453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567879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888435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212047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692989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745189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77950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961474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976753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191397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25886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56453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567879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888435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212047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692989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745189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77950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961474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97675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22805-6A8F-44B6-BCCF-75785837AE83}" type="datetimeFigureOut">
              <a:rPr lang="ru-RU" smtClean="0"/>
              <a:t>16.03.2013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53AFB-A578-48C2-8A43-E38253B02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937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83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02E8D-1376-4E09-A0BC-59047A99C0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16.03.2013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16B8A-58E3-4021-A5F9-4F373F22FD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83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4.jpeg"/><Relationship Id="rId7" Type="http://schemas.openxmlformats.org/officeDocument/2006/relationships/slide" Target="slide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Relationship Id="rId6" Type="http://schemas.openxmlformats.org/officeDocument/2006/relationships/slide" Target="slide5.xml"/><Relationship Id="rId5" Type="http://schemas.openxmlformats.org/officeDocument/2006/relationships/slide" Target="slide3.xml"/><Relationship Id="rId4" Type="http://schemas.openxmlformats.org/officeDocument/2006/relationships/image" Target="../media/image2.png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slide" Target="slide6.xml"/><Relationship Id="rId10" Type="http://schemas.openxmlformats.org/officeDocument/2006/relationships/image" Target="../media/image5.jpeg"/><Relationship Id="rId4" Type="http://schemas.openxmlformats.org/officeDocument/2006/relationships/slide" Target="slide7.xml"/><Relationship Id="rId9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10" Type="http://schemas.openxmlformats.org/officeDocument/2006/relationships/image" Target="../media/image6.jpg"/><Relationship Id="rId4" Type="http://schemas.openxmlformats.org/officeDocument/2006/relationships/image" Target="../media/image2.png"/><Relationship Id="rId9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10" Type="http://schemas.openxmlformats.org/officeDocument/2006/relationships/image" Target="../media/image9.jpg"/><Relationship Id="rId4" Type="http://schemas.openxmlformats.org/officeDocument/2006/relationships/image" Target="../media/image2.png"/><Relationship Id="rId9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4.jpeg"/><Relationship Id="rId7" Type="http://schemas.openxmlformats.org/officeDocument/2006/relationships/slide" Target="slid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10" Type="http://schemas.openxmlformats.org/officeDocument/2006/relationships/image" Target="../media/image10.jpeg"/><Relationship Id="rId4" Type="http://schemas.openxmlformats.org/officeDocument/2006/relationships/image" Target="../media/image2.png"/><Relationship Id="rId9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7002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bg-BG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Пешеходна обиколка 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/>
            </a:r>
            <a:b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bg-BG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 София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4614" y="4797152"/>
            <a:ext cx="6400800" cy="622920"/>
          </a:xfrm>
        </p:spPr>
        <p:txBody>
          <a:bodyPr/>
          <a:lstStyle/>
          <a:p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Изработил: Ивайло Димитров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24"/>
          <a:stretch/>
        </p:blipFill>
        <p:spPr>
          <a:xfrm>
            <a:off x="7751745" y="116632"/>
            <a:ext cx="1300871" cy="1656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50836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47000">
              <a:schemeClr val="accent1">
                <a:lumMod val="60000"/>
                <a:lumOff val="40000"/>
                <a:alpha val="51000"/>
              </a:schemeClr>
            </a:gs>
            <a:gs pos="100000">
              <a:schemeClr val="accent6">
                <a:lumMod val="38000"/>
                <a:lumOff val="62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1613"/>
          <a:stretch/>
        </p:blipFill>
        <p:spPr>
          <a:xfrm>
            <a:off x="-36512" y="0"/>
            <a:ext cx="76691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88" t="15915" b="79862"/>
          <a:stretch/>
        </p:blipFill>
        <p:spPr>
          <a:xfrm>
            <a:off x="726178" y="1124743"/>
            <a:ext cx="8413596" cy="289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8864" y="255786"/>
            <a:ext cx="8229600" cy="940966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bg-BG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Съдържание</a:t>
            </a:r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24"/>
          <a:stretch/>
        </p:blipFill>
        <p:spPr>
          <a:xfrm>
            <a:off x="8175570" y="116632"/>
            <a:ext cx="877046" cy="1116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Horizontal Scroll 8"/>
          <p:cNvSpPr/>
          <p:nvPr/>
        </p:nvSpPr>
        <p:spPr>
          <a:xfrm>
            <a:off x="971600" y="1841674"/>
            <a:ext cx="2880320" cy="741948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dirty="0" smtClean="0">
                <a:solidFill>
                  <a:prstClr val="white"/>
                </a:solidFill>
                <a:hlinkClick r:id="rId5" action="ppaction://hlinksldjump"/>
              </a:rPr>
              <a:t>СУ „Св. Климент Охридски“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5" name="Horizontal Scroll 14"/>
          <p:cNvSpPr/>
          <p:nvPr/>
        </p:nvSpPr>
        <p:spPr>
          <a:xfrm>
            <a:off x="3059832" y="3058026"/>
            <a:ext cx="2832103" cy="741948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dirty="0" smtClean="0">
                <a:solidFill>
                  <a:prstClr val="white"/>
                </a:solidFill>
                <a:hlinkClick r:id="rId6" action="ppaction://hlinksldjump"/>
              </a:rPr>
              <a:t>„Св. Алескандър Невски“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6" name="Horizontal Scroll 15"/>
          <p:cNvSpPr/>
          <p:nvPr/>
        </p:nvSpPr>
        <p:spPr>
          <a:xfrm>
            <a:off x="1046209" y="4347570"/>
            <a:ext cx="2731102" cy="741948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dirty="0" smtClean="0">
                <a:solidFill>
                  <a:prstClr val="white"/>
                </a:solidFill>
                <a:hlinkClick r:id="rId7" action="ppaction://hlinksldjump"/>
              </a:rPr>
              <a:t>Национален театър „Иван Вазов“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7" name="Horizontal Scroll 16"/>
          <p:cNvSpPr/>
          <p:nvPr/>
        </p:nvSpPr>
        <p:spPr>
          <a:xfrm>
            <a:off x="5324836" y="4310037"/>
            <a:ext cx="2731102" cy="741948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dirty="0" smtClean="0">
                <a:solidFill>
                  <a:prstClr val="white"/>
                </a:solidFill>
                <a:hlinkClick r:id="rId8" action="ppaction://hlinksldjump"/>
              </a:rPr>
              <a:t>Народно събрание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8" name="Horizontal Scroll 17"/>
          <p:cNvSpPr/>
          <p:nvPr/>
        </p:nvSpPr>
        <p:spPr>
          <a:xfrm>
            <a:off x="5324836" y="1808251"/>
            <a:ext cx="2731102" cy="741948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dirty="0" smtClean="0">
                <a:solidFill>
                  <a:prstClr val="white"/>
                </a:solidFill>
                <a:hlinkClick r:id="rId9" action="ppaction://hlinksldjump"/>
              </a:rPr>
              <a:t>Паметник                „Цар Освободител“</a:t>
            </a:r>
            <a:endParaRPr lang="en-US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9267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47000">
              <a:schemeClr val="accent1">
                <a:lumMod val="60000"/>
                <a:lumOff val="40000"/>
                <a:alpha val="51000"/>
              </a:schemeClr>
            </a:gs>
            <a:gs pos="100000">
              <a:schemeClr val="accent6">
                <a:lumMod val="38000"/>
                <a:lumOff val="62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1613"/>
          <a:stretch/>
        </p:blipFill>
        <p:spPr>
          <a:xfrm>
            <a:off x="-36512" y="0"/>
            <a:ext cx="76691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88" t="15915" b="79862"/>
          <a:stretch/>
        </p:blipFill>
        <p:spPr>
          <a:xfrm>
            <a:off x="726178" y="1124743"/>
            <a:ext cx="8413596" cy="289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Horizontal Scroll 17"/>
          <p:cNvSpPr/>
          <p:nvPr/>
        </p:nvSpPr>
        <p:spPr>
          <a:xfrm>
            <a:off x="7130501" y="1235273"/>
            <a:ext cx="1949824" cy="323174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solidFill>
                  <a:prstClr val="white"/>
                </a:solidFill>
                <a:hlinkClick r:id="rId4" action="ppaction://hlinksldjump"/>
              </a:rPr>
              <a:t>Народно събрание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8864" y="255786"/>
            <a:ext cx="8229600" cy="940966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bg-BG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СУ „Св.Климент Охридски“</a:t>
            </a:r>
            <a:endParaRPr lang="en-US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Horizontal Scroll 14"/>
          <p:cNvSpPr/>
          <p:nvPr/>
        </p:nvSpPr>
        <p:spPr>
          <a:xfrm>
            <a:off x="5940152" y="1522383"/>
            <a:ext cx="213285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prstClr val="white"/>
                </a:solidFill>
                <a:hlinkClick r:id="rId5" action="ppaction://hlinksldjump"/>
              </a:rPr>
              <a:t>Национален  театър</a:t>
            </a:r>
            <a:endParaRPr lang="bg-BG" sz="1600" dirty="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24"/>
          <a:stretch/>
        </p:blipFill>
        <p:spPr>
          <a:xfrm>
            <a:off x="8178008" y="101651"/>
            <a:ext cx="877046" cy="1116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Horizontal Scroll 8"/>
          <p:cNvSpPr/>
          <p:nvPr/>
        </p:nvSpPr>
        <p:spPr>
          <a:xfrm>
            <a:off x="0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“</a:t>
            </a:r>
            <a:r>
              <a:rPr lang="bg-BG" sz="1600" dirty="0" smtClean="0">
                <a:solidFill>
                  <a:prstClr val="white"/>
                </a:solidFill>
                <a:hlinkClick r:id="rId7" action="ppaction://hlinksldjump"/>
              </a:rPr>
              <a:t>Св.Климент Охридски</a:t>
            </a:r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7" name="Horizontal Scroll 16"/>
          <p:cNvSpPr/>
          <p:nvPr/>
        </p:nvSpPr>
        <p:spPr>
          <a:xfrm>
            <a:off x="2123728" y="1592158"/>
            <a:ext cx="1936678" cy="307116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“</a:t>
            </a:r>
            <a:r>
              <a:rPr lang="ru-RU" sz="1600" dirty="0" smtClean="0">
                <a:solidFill>
                  <a:prstClr val="white"/>
                </a:solidFill>
                <a:hlinkClick r:id="rId8" action="ppaction://hlinksldjump"/>
              </a:rPr>
              <a:t>Цар Освободител</a:t>
            </a:r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6" name="Horizontal Scroll 15"/>
          <p:cNvSpPr/>
          <p:nvPr/>
        </p:nvSpPr>
        <p:spPr>
          <a:xfrm>
            <a:off x="3764927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1600" dirty="0">
                <a:solidFill>
                  <a:prstClr val="white"/>
                </a:solidFill>
                <a:hlinkClick r:id="rId9" action="ppaction://hlinksldjump"/>
              </a:rPr>
              <a:t>„Св. Алескандър Невски“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3608" y="2398765"/>
            <a:ext cx="4116045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g-BG" dirty="0" smtClean="0"/>
              <a:t>	</a:t>
            </a:r>
            <a:r>
              <a:rPr lang="bg-BG" sz="2800" b="1" dirty="0" smtClean="0">
                <a:latin typeface="Arno Pro Light Display" pitchFamily="18" charset="0"/>
              </a:rPr>
              <a:t>Софийски  Университет „Св. Климент Охридски“ е най–старият университет в страната, който се слави  и като един от най-престижните.</a:t>
            </a:r>
          </a:p>
          <a:p>
            <a:r>
              <a:rPr lang="bg-BG" sz="2800" b="1" dirty="0" smtClean="0">
                <a:latin typeface="Arno Pro Light Display" pitchFamily="18" charset="0"/>
              </a:rPr>
              <a:t>	Също има собствена спирка на метростанцията, носеща неговото име.</a:t>
            </a:r>
            <a:endParaRPr lang="ru-RU" sz="2800" b="1" dirty="0">
              <a:latin typeface="Arno Pro Light Display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976" y="3140968"/>
            <a:ext cx="3895401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267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47000">
              <a:schemeClr val="accent1">
                <a:lumMod val="60000"/>
                <a:lumOff val="40000"/>
                <a:alpha val="51000"/>
              </a:schemeClr>
            </a:gs>
            <a:gs pos="100000">
              <a:schemeClr val="accent6">
                <a:lumMod val="38000"/>
                <a:lumOff val="62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1613"/>
          <a:stretch/>
        </p:blipFill>
        <p:spPr>
          <a:xfrm>
            <a:off x="-36512" y="0"/>
            <a:ext cx="76691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88" t="15915" b="79862"/>
          <a:stretch/>
        </p:blipFill>
        <p:spPr>
          <a:xfrm>
            <a:off x="726178" y="1124743"/>
            <a:ext cx="8413596" cy="289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8864" y="255786"/>
            <a:ext cx="8229600" cy="940966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bg-BG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Паметник „Цар Освободител“</a:t>
            </a:r>
            <a:endParaRPr lang="en-US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24"/>
          <a:stretch/>
        </p:blipFill>
        <p:spPr>
          <a:xfrm>
            <a:off x="8178008" y="83095"/>
            <a:ext cx="877046" cy="1116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043608" y="2420888"/>
            <a:ext cx="4824536" cy="4401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g-BG" dirty="0" smtClean="0"/>
              <a:t>	</a:t>
            </a:r>
            <a:r>
              <a:rPr lang="bg-BG" sz="2800" b="1" dirty="0" smtClean="0">
                <a:latin typeface="Arno Pro Light Display" pitchFamily="18" charset="0"/>
              </a:rPr>
              <a:t>Издигнат е в чест на Руския император Александър </a:t>
            </a:r>
            <a:r>
              <a:rPr lang="en-US" sz="2800" b="1" dirty="0" smtClean="0">
                <a:latin typeface="Arno Pro Light Display" pitchFamily="18" charset="0"/>
              </a:rPr>
              <a:t>II </a:t>
            </a:r>
            <a:r>
              <a:rPr lang="bg-BG" sz="2800" b="1" dirty="0" smtClean="0">
                <a:latin typeface="Arno Pro Light Display" pitchFamily="18" charset="0"/>
              </a:rPr>
              <a:t>и на неговата армия, дала над 200 000 жертви по време на Руско-турската освободителна война (1877-1878).</a:t>
            </a:r>
          </a:p>
          <a:p>
            <a:r>
              <a:rPr lang="bg-BG" sz="2800" b="1" dirty="0" smtClean="0">
                <a:latin typeface="Arno Pro Light Display" pitchFamily="18" charset="0"/>
              </a:rPr>
              <a:t>	Постаментът изобразява руските воини и българсите опълченци в някои от решаващите за победата боеве.</a:t>
            </a:r>
            <a:endParaRPr lang="ru-RU" sz="2800" b="1" dirty="0">
              <a:latin typeface="Arno Pro Light Display" pitchFamily="18" charset="0"/>
            </a:endParaRPr>
          </a:p>
        </p:txBody>
      </p:sp>
      <p:sp>
        <p:nvSpPr>
          <p:cNvPr id="19" name="Horizontal Scroll 18"/>
          <p:cNvSpPr/>
          <p:nvPr/>
        </p:nvSpPr>
        <p:spPr>
          <a:xfrm>
            <a:off x="7130501" y="1235273"/>
            <a:ext cx="1949824" cy="323174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solidFill>
                  <a:prstClr val="white"/>
                </a:solidFill>
                <a:hlinkClick r:id="rId5" action="ppaction://hlinksldjump"/>
              </a:rPr>
              <a:t>Народно събрание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20" name="Horizontal Scroll 19"/>
          <p:cNvSpPr/>
          <p:nvPr/>
        </p:nvSpPr>
        <p:spPr>
          <a:xfrm>
            <a:off x="5940152" y="1522383"/>
            <a:ext cx="213285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prstClr val="white"/>
                </a:solidFill>
                <a:hlinkClick r:id="rId6" action="ppaction://hlinksldjump"/>
              </a:rPr>
              <a:t>Национален  театър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21" name="Horizontal Scroll 20"/>
          <p:cNvSpPr/>
          <p:nvPr/>
        </p:nvSpPr>
        <p:spPr>
          <a:xfrm>
            <a:off x="0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“</a:t>
            </a:r>
            <a:r>
              <a:rPr lang="bg-BG" sz="1600" dirty="0" smtClean="0">
                <a:solidFill>
                  <a:prstClr val="white"/>
                </a:solidFill>
                <a:hlinkClick r:id="rId7" action="ppaction://hlinksldjump"/>
              </a:rPr>
              <a:t>Св.Климент Охридски</a:t>
            </a:r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2" name="Horizontal Scroll 21"/>
          <p:cNvSpPr/>
          <p:nvPr/>
        </p:nvSpPr>
        <p:spPr>
          <a:xfrm>
            <a:off x="2123728" y="1592158"/>
            <a:ext cx="1936678" cy="307116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“</a:t>
            </a:r>
            <a:r>
              <a:rPr lang="ru-RU" sz="1600" dirty="0" smtClean="0">
                <a:solidFill>
                  <a:prstClr val="white"/>
                </a:solidFill>
                <a:hlinkClick r:id="rId8" action="ppaction://hlinksldjump"/>
              </a:rPr>
              <a:t>Цар Освободител</a:t>
            </a:r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3" name="Horizontal Scroll 22"/>
          <p:cNvSpPr/>
          <p:nvPr/>
        </p:nvSpPr>
        <p:spPr>
          <a:xfrm>
            <a:off x="3764927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1600" dirty="0">
                <a:solidFill>
                  <a:prstClr val="white"/>
                </a:solidFill>
                <a:hlinkClick r:id="rId9" action="ppaction://hlinksldjump"/>
              </a:rPr>
              <a:t>„Св. Алескандър Невски“</a:t>
            </a:r>
            <a:endParaRPr lang="bg-BG" sz="1600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4534" y="2708011"/>
            <a:ext cx="2819094" cy="382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827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47000">
              <a:schemeClr val="accent1">
                <a:lumMod val="60000"/>
                <a:lumOff val="40000"/>
                <a:alpha val="51000"/>
              </a:schemeClr>
            </a:gs>
            <a:gs pos="100000">
              <a:schemeClr val="accent6">
                <a:lumMod val="38000"/>
                <a:lumOff val="62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13"/>
          <a:stretch/>
        </p:blipFill>
        <p:spPr>
          <a:xfrm>
            <a:off x="-36512" y="0"/>
            <a:ext cx="76691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88" t="15915" b="79862"/>
          <a:stretch/>
        </p:blipFill>
        <p:spPr>
          <a:xfrm>
            <a:off x="726178" y="1124743"/>
            <a:ext cx="8413596" cy="289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1176" y="183777"/>
            <a:ext cx="8229600" cy="940966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bg-BG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Храм паметник „Св. Ал. Невски“</a:t>
            </a:r>
            <a:endParaRPr lang="en-US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24"/>
          <a:stretch/>
        </p:blipFill>
        <p:spPr>
          <a:xfrm>
            <a:off x="8121680" y="101651"/>
            <a:ext cx="877046" cy="1116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043607" y="2128498"/>
            <a:ext cx="3744418" cy="48320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g-BG" sz="2800" dirty="0" smtClean="0"/>
              <a:t>	</a:t>
            </a:r>
            <a:r>
              <a:rPr lang="bg-BG" sz="2800" b="1" dirty="0" smtClean="0">
                <a:latin typeface="Arno Pro Light Display" pitchFamily="18" charset="0"/>
              </a:rPr>
              <a:t>Храмът е издигнат в знак на признателност към руския народ за освобождението на България от Османско владичество.</a:t>
            </a:r>
          </a:p>
          <a:p>
            <a:r>
              <a:rPr lang="bg-BG" sz="2800" b="1" dirty="0" smtClean="0">
                <a:latin typeface="Arno Pro Light Display" pitchFamily="18" charset="0"/>
              </a:rPr>
              <a:t>	Това е най-големият действащ православен храм на Балканите и е с позлатени куполи.</a:t>
            </a:r>
            <a:endParaRPr lang="ru-RU" sz="4000" b="1" dirty="0">
              <a:latin typeface="Arno Pro Light Display" pitchFamily="18" charset="0"/>
            </a:endParaRPr>
          </a:p>
        </p:txBody>
      </p:sp>
      <p:sp>
        <p:nvSpPr>
          <p:cNvPr id="20" name="Horizontal Scroll 19"/>
          <p:cNvSpPr/>
          <p:nvPr/>
        </p:nvSpPr>
        <p:spPr>
          <a:xfrm>
            <a:off x="7130501" y="1235273"/>
            <a:ext cx="1949824" cy="323174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solidFill>
                  <a:prstClr val="white"/>
                </a:solidFill>
                <a:hlinkClick r:id="rId5" action="ppaction://hlinksldjump"/>
              </a:rPr>
              <a:t>Народно събрание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21" name="Horizontal Scroll 20"/>
          <p:cNvSpPr/>
          <p:nvPr/>
        </p:nvSpPr>
        <p:spPr>
          <a:xfrm>
            <a:off x="5940152" y="1522383"/>
            <a:ext cx="213285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prstClr val="white"/>
                </a:solidFill>
                <a:hlinkClick r:id="rId6" action="ppaction://hlinksldjump"/>
              </a:rPr>
              <a:t>Национален  театър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22" name="Horizontal Scroll 21"/>
          <p:cNvSpPr/>
          <p:nvPr/>
        </p:nvSpPr>
        <p:spPr>
          <a:xfrm>
            <a:off x="0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“</a:t>
            </a:r>
            <a:r>
              <a:rPr lang="bg-BG" sz="1600" dirty="0" smtClean="0">
                <a:solidFill>
                  <a:prstClr val="white"/>
                </a:solidFill>
                <a:hlinkClick r:id="rId7" action="ppaction://hlinksldjump"/>
              </a:rPr>
              <a:t>Св.Климент Охридски</a:t>
            </a:r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3" name="Horizontal Scroll 22"/>
          <p:cNvSpPr/>
          <p:nvPr/>
        </p:nvSpPr>
        <p:spPr>
          <a:xfrm>
            <a:off x="2123728" y="1592158"/>
            <a:ext cx="1936678" cy="307116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“</a:t>
            </a:r>
            <a:r>
              <a:rPr lang="ru-RU" sz="1600" dirty="0" smtClean="0">
                <a:solidFill>
                  <a:prstClr val="white"/>
                </a:solidFill>
                <a:hlinkClick r:id="rId8" action="ppaction://hlinksldjump"/>
              </a:rPr>
              <a:t>Цар Освободител</a:t>
            </a:r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4" name="Horizontal Scroll 23"/>
          <p:cNvSpPr/>
          <p:nvPr/>
        </p:nvSpPr>
        <p:spPr>
          <a:xfrm>
            <a:off x="3764927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1600" dirty="0">
                <a:solidFill>
                  <a:prstClr val="white"/>
                </a:solidFill>
                <a:hlinkClick r:id="rId9" action="ppaction://hlinksldjump"/>
              </a:rPr>
              <a:t>„Св. Алескандър Невски“</a:t>
            </a:r>
            <a:endParaRPr lang="bg-BG" sz="1600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9453" y="3068380"/>
            <a:ext cx="4170749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308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47000">
              <a:schemeClr val="accent1">
                <a:lumMod val="60000"/>
                <a:lumOff val="40000"/>
                <a:alpha val="51000"/>
              </a:schemeClr>
            </a:gs>
            <a:gs pos="100000">
              <a:schemeClr val="accent6">
                <a:lumMod val="38000"/>
                <a:lumOff val="62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1613"/>
          <a:stretch/>
        </p:blipFill>
        <p:spPr>
          <a:xfrm>
            <a:off x="-36512" y="0"/>
            <a:ext cx="76691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88" t="15915" b="79862"/>
          <a:stretch/>
        </p:blipFill>
        <p:spPr>
          <a:xfrm>
            <a:off x="726178" y="1124743"/>
            <a:ext cx="8413596" cy="289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74848" y="301956"/>
            <a:ext cx="8229600" cy="940966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bg-BG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Национален театър „Иван Вазов“</a:t>
            </a:r>
            <a:endParaRPr lang="en-US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24"/>
          <a:stretch/>
        </p:blipFill>
        <p:spPr>
          <a:xfrm>
            <a:off x="8178008" y="101651"/>
            <a:ext cx="877046" cy="1116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851002" y="1899274"/>
            <a:ext cx="4513086" cy="48320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g-BG" dirty="0" smtClean="0"/>
              <a:t>	</a:t>
            </a:r>
            <a:r>
              <a:rPr lang="bg-BG" sz="2800" b="1" dirty="0">
                <a:latin typeface="Arno Pro Light Display" pitchFamily="18" charset="0"/>
              </a:rPr>
              <a:t>Това е най-големият театър в България и е един от архитектурните символи на </a:t>
            </a:r>
            <a:r>
              <a:rPr lang="bg-BG" sz="2800" b="1" dirty="0" smtClean="0">
                <a:latin typeface="Arno Pro Light Display" pitchFamily="18" charset="0"/>
              </a:rPr>
              <a:t>София.Построен </a:t>
            </a:r>
            <a:r>
              <a:rPr lang="bg-BG" sz="2800" b="1" dirty="0">
                <a:latin typeface="Arno Pro Light Display" pitchFamily="18" charset="0"/>
              </a:rPr>
              <a:t>е на мястото на дъсчена постройка и преживява не един пожар и разрушения, но </a:t>
            </a:r>
            <a:r>
              <a:rPr lang="bg-BG" sz="2800" b="1" dirty="0" smtClean="0">
                <a:latin typeface="Arno Pro Light Display" pitchFamily="18" charset="0"/>
              </a:rPr>
              <a:t>е възстановен </a:t>
            </a:r>
            <a:r>
              <a:rPr lang="en-US" sz="2800" b="1" dirty="0" smtClean="0">
                <a:latin typeface="Arno Pro Light Display" pitchFamily="18" charset="0"/>
              </a:rPr>
              <a:t>  </a:t>
            </a:r>
            <a:r>
              <a:rPr lang="bg-BG" sz="2800" b="1" dirty="0" smtClean="0">
                <a:latin typeface="Arno Pro Light Display" pitchFamily="18" charset="0"/>
              </a:rPr>
              <a:t>в </a:t>
            </a:r>
            <a:r>
              <a:rPr lang="bg-BG" sz="2800" b="1" dirty="0">
                <a:latin typeface="Arno Pro Light Display" pitchFamily="18" charset="0"/>
              </a:rPr>
              <a:t>първоначалния си вид</a:t>
            </a:r>
            <a:r>
              <a:rPr lang="bg-BG" sz="2800" b="1" dirty="0" smtClean="0">
                <a:latin typeface="Arno Pro Light Display" pitchFamily="18" charset="0"/>
              </a:rPr>
              <a:t>.</a:t>
            </a:r>
          </a:p>
          <a:p>
            <a:r>
              <a:rPr lang="bg-BG" sz="2800" b="1" dirty="0" smtClean="0">
                <a:latin typeface="Arno Pro Light Display" pitchFamily="18" charset="0"/>
              </a:rPr>
              <a:t>	Носи името на класическия поет и писател Иван Вазов. </a:t>
            </a:r>
            <a:endParaRPr lang="ru-RU" sz="2800" b="1" dirty="0">
              <a:latin typeface="Arno Pro Light Display" pitchFamily="18" charset="0"/>
            </a:endParaRPr>
          </a:p>
        </p:txBody>
      </p:sp>
      <p:sp>
        <p:nvSpPr>
          <p:cNvPr id="19" name="Horizontal Scroll 18"/>
          <p:cNvSpPr/>
          <p:nvPr/>
        </p:nvSpPr>
        <p:spPr>
          <a:xfrm>
            <a:off x="7130501" y="1235273"/>
            <a:ext cx="1949824" cy="323174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solidFill>
                  <a:prstClr val="white"/>
                </a:solidFill>
                <a:hlinkClick r:id="rId5" action="ppaction://hlinksldjump"/>
              </a:rPr>
              <a:t>Народно събрание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20" name="Horizontal Scroll 19"/>
          <p:cNvSpPr/>
          <p:nvPr/>
        </p:nvSpPr>
        <p:spPr>
          <a:xfrm>
            <a:off x="5940152" y="1522383"/>
            <a:ext cx="213285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prstClr val="white"/>
                </a:solidFill>
                <a:hlinkClick r:id="rId6" action="ppaction://hlinksldjump"/>
              </a:rPr>
              <a:t>Национален  театър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21" name="Horizontal Scroll 20"/>
          <p:cNvSpPr/>
          <p:nvPr/>
        </p:nvSpPr>
        <p:spPr>
          <a:xfrm>
            <a:off x="0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“</a:t>
            </a:r>
            <a:r>
              <a:rPr lang="bg-BG" sz="1600" dirty="0" smtClean="0">
                <a:solidFill>
                  <a:prstClr val="white"/>
                </a:solidFill>
                <a:hlinkClick r:id="rId7" action="ppaction://hlinksldjump"/>
              </a:rPr>
              <a:t>Св.Климент Охридски</a:t>
            </a:r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2" name="Horizontal Scroll 21"/>
          <p:cNvSpPr/>
          <p:nvPr/>
        </p:nvSpPr>
        <p:spPr>
          <a:xfrm>
            <a:off x="2123728" y="1592158"/>
            <a:ext cx="1936678" cy="307116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“</a:t>
            </a:r>
            <a:r>
              <a:rPr lang="ru-RU" sz="1600" dirty="0" smtClean="0">
                <a:solidFill>
                  <a:prstClr val="white"/>
                </a:solidFill>
                <a:hlinkClick r:id="rId8" action="ppaction://hlinksldjump"/>
              </a:rPr>
              <a:t>Цар Освободител</a:t>
            </a:r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3" name="Horizontal Scroll 22"/>
          <p:cNvSpPr/>
          <p:nvPr/>
        </p:nvSpPr>
        <p:spPr>
          <a:xfrm>
            <a:off x="3764927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1600" dirty="0">
                <a:solidFill>
                  <a:prstClr val="white"/>
                </a:solidFill>
                <a:hlinkClick r:id="rId9" action="ppaction://hlinksldjump"/>
              </a:rPr>
              <a:t>„Св. Алескандър Невски“</a:t>
            </a:r>
            <a:endParaRPr lang="bg-BG" sz="1600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5236" y="2950876"/>
            <a:ext cx="3610529" cy="27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338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47000">
              <a:schemeClr val="accent1">
                <a:lumMod val="60000"/>
                <a:lumOff val="40000"/>
                <a:alpha val="51000"/>
              </a:schemeClr>
            </a:gs>
            <a:gs pos="100000">
              <a:schemeClr val="accent6">
                <a:lumMod val="38000"/>
                <a:lumOff val="62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1613"/>
          <a:stretch/>
        </p:blipFill>
        <p:spPr>
          <a:xfrm>
            <a:off x="-36512" y="0"/>
            <a:ext cx="76691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88" t="15915" b="79862"/>
          <a:stretch/>
        </p:blipFill>
        <p:spPr>
          <a:xfrm>
            <a:off x="726178" y="1124743"/>
            <a:ext cx="8413596" cy="289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8864" y="255786"/>
            <a:ext cx="8229600" cy="940966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bg-BG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Народно събрание</a:t>
            </a:r>
            <a:endParaRPr lang="en-US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24"/>
          <a:stretch/>
        </p:blipFill>
        <p:spPr>
          <a:xfrm>
            <a:off x="8178008" y="101651"/>
            <a:ext cx="877046" cy="1116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30404" y="1975168"/>
            <a:ext cx="4777700" cy="48320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g-BG" dirty="0" smtClean="0"/>
              <a:t>	</a:t>
            </a:r>
            <a:r>
              <a:rPr lang="bg-BG" sz="2800" b="1" dirty="0">
                <a:latin typeface="Arno Pro Light Display" pitchFamily="18" charset="0"/>
              </a:rPr>
              <a:t>Намира се точно в центъра на София Пред площад </a:t>
            </a:r>
            <a:r>
              <a:rPr lang="bg-BG" sz="2800" b="1" dirty="0" smtClean="0">
                <a:latin typeface="Arno Pro Light Display" pitchFamily="18" charset="0"/>
              </a:rPr>
              <a:t>Независимост.</a:t>
            </a:r>
          </a:p>
          <a:p>
            <a:r>
              <a:rPr lang="bg-BG" sz="2800" b="1" dirty="0" smtClean="0">
                <a:latin typeface="Arno Pro Light Display" pitchFamily="18" charset="0"/>
              </a:rPr>
              <a:t>	Поради настъпилите промени в политическия живот на България след Съединението се наложило построяването на представиелна сграда.</a:t>
            </a:r>
          </a:p>
          <a:p>
            <a:r>
              <a:rPr lang="bg-BG" sz="2800" b="1" dirty="0">
                <a:latin typeface="Arno Pro Light Display" pitchFamily="18" charset="0"/>
              </a:rPr>
              <a:t>	</a:t>
            </a:r>
            <a:r>
              <a:rPr lang="bg-BG" sz="2800" b="1" dirty="0" smtClean="0">
                <a:latin typeface="Arno Pro Light Display" pitchFamily="18" charset="0"/>
              </a:rPr>
              <a:t>През 2012 Народното Събрание се сдобива със спирка на метростанцията - Сердика 2.</a:t>
            </a:r>
            <a:endParaRPr lang="ru-RU" sz="2800" b="1" dirty="0">
              <a:latin typeface="Arno Pro Light Display" pitchFamily="18" charset="0"/>
            </a:endParaRPr>
          </a:p>
        </p:txBody>
      </p:sp>
      <p:sp>
        <p:nvSpPr>
          <p:cNvPr id="19" name="Horizontal Scroll 18"/>
          <p:cNvSpPr/>
          <p:nvPr/>
        </p:nvSpPr>
        <p:spPr>
          <a:xfrm>
            <a:off x="7130501" y="1235273"/>
            <a:ext cx="1949824" cy="323174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>
                <a:solidFill>
                  <a:prstClr val="white"/>
                </a:solidFill>
                <a:hlinkClick r:id="rId5" action="ppaction://hlinksldjump"/>
              </a:rPr>
              <a:t>Народно събрание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20" name="Horizontal Scroll 19"/>
          <p:cNvSpPr/>
          <p:nvPr/>
        </p:nvSpPr>
        <p:spPr>
          <a:xfrm>
            <a:off x="5940152" y="1522383"/>
            <a:ext cx="213285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dirty="0" smtClean="0">
                <a:solidFill>
                  <a:prstClr val="white"/>
                </a:solidFill>
                <a:hlinkClick r:id="rId6" action="ppaction://hlinksldjump"/>
              </a:rPr>
              <a:t>Национален  театър</a:t>
            </a:r>
            <a:endParaRPr lang="bg-BG" sz="1600" dirty="0">
              <a:solidFill>
                <a:prstClr val="white"/>
              </a:solidFill>
            </a:endParaRPr>
          </a:p>
        </p:txBody>
      </p:sp>
      <p:sp>
        <p:nvSpPr>
          <p:cNvPr id="21" name="Horizontal Scroll 20"/>
          <p:cNvSpPr/>
          <p:nvPr/>
        </p:nvSpPr>
        <p:spPr>
          <a:xfrm>
            <a:off x="0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“</a:t>
            </a:r>
            <a:r>
              <a:rPr lang="bg-BG" sz="1600" dirty="0" smtClean="0">
                <a:solidFill>
                  <a:prstClr val="white"/>
                </a:solidFill>
                <a:hlinkClick r:id="rId7" action="ppaction://hlinksldjump"/>
              </a:rPr>
              <a:t>Св.Климент Охридски</a:t>
            </a:r>
            <a:r>
              <a:rPr lang="en-US" sz="1600" dirty="0" smtClean="0">
                <a:solidFill>
                  <a:prstClr val="white"/>
                </a:solidFill>
                <a:hlinkClick r:id="rId7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2" name="Horizontal Scroll 21"/>
          <p:cNvSpPr/>
          <p:nvPr/>
        </p:nvSpPr>
        <p:spPr>
          <a:xfrm>
            <a:off x="2123728" y="1592158"/>
            <a:ext cx="1936678" cy="307116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“</a:t>
            </a:r>
            <a:r>
              <a:rPr lang="ru-RU" sz="1600" dirty="0" smtClean="0">
                <a:solidFill>
                  <a:prstClr val="white"/>
                </a:solidFill>
                <a:hlinkClick r:id="rId8" action="ppaction://hlinksldjump"/>
              </a:rPr>
              <a:t>Цар Освободител</a:t>
            </a:r>
            <a:r>
              <a:rPr lang="en-US" sz="1600" dirty="0" smtClean="0">
                <a:solidFill>
                  <a:prstClr val="white"/>
                </a:solidFill>
                <a:hlinkClick r:id="rId8" action="ppaction://hlinksldjump"/>
              </a:rPr>
              <a:t>”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3" name="Horizontal Scroll 22"/>
          <p:cNvSpPr/>
          <p:nvPr/>
        </p:nvSpPr>
        <p:spPr>
          <a:xfrm>
            <a:off x="3764927" y="1286182"/>
            <a:ext cx="2469139" cy="338052"/>
          </a:xfrm>
          <a:prstGeom prst="horizontalScroll">
            <a:avLst/>
          </a:prstGeom>
          <a:scene3d>
            <a:camera prst="perspective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1600" dirty="0">
                <a:solidFill>
                  <a:prstClr val="white"/>
                </a:solidFill>
                <a:hlinkClick r:id="rId9" action="ppaction://hlinksldjump"/>
              </a:rPr>
              <a:t>„Св. Алескандър Невски“</a:t>
            </a:r>
            <a:endParaRPr lang="bg-BG" sz="1600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446" y="3082172"/>
            <a:ext cx="3829608" cy="2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16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47000">
              <a:schemeClr val="accent1">
                <a:lumMod val="60000"/>
                <a:lumOff val="40000"/>
                <a:alpha val="51000"/>
              </a:schemeClr>
            </a:gs>
            <a:gs pos="100000">
              <a:schemeClr val="accent6">
                <a:lumMod val="38000"/>
                <a:lumOff val="62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13"/>
          <a:stretch/>
        </p:blipFill>
        <p:spPr>
          <a:xfrm>
            <a:off x="-36512" y="0"/>
            <a:ext cx="76691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8" t="15915" b="79862"/>
          <a:stretch/>
        </p:blipFill>
        <p:spPr>
          <a:xfrm>
            <a:off x="726178" y="1124743"/>
            <a:ext cx="8413596" cy="289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8864" y="255786"/>
            <a:ext cx="8229600" cy="940966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bg-BG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Източници на информация</a:t>
            </a:r>
            <a:endParaRPr lang="en-US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24"/>
          <a:stretch/>
        </p:blipFill>
        <p:spPr>
          <a:xfrm>
            <a:off x="8178008" y="101651"/>
            <a:ext cx="877046" cy="1116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331640" y="2420888"/>
            <a:ext cx="7530878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914400" lvl="1" indent="-457200">
              <a:buFont typeface="Arial" pitchFamily="34" charset="0"/>
              <a:buChar char="•"/>
            </a:pPr>
            <a:r>
              <a:rPr lang="bg-BG" sz="2800" b="1" dirty="0">
                <a:latin typeface="Arno Pro Light Display" pitchFamily="18" charset="0"/>
              </a:rPr>
              <a:t>Текст – предоставен с любезното съдействие на състезанието „Големият до мен</a:t>
            </a:r>
            <a:r>
              <a:rPr lang="bg-BG" sz="2800" b="1" dirty="0" smtClean="0">
                <a:latin typeface="Arno Pro Light Display" pitchFamily="18" charset="0"/>
              </a:rPr>
              <a:t>“</a:t>
            </a:r>
            <a:endParaRPr lang="en-US" sz="2800" b="1" dirty="0" smtClean="0">
              <a:latin typeface="Arno Pro Light Display" pitchFamily="18" charset="0"/>
            </a:endParaRPr>
          </a:p>
          <a:p>
            <a:pPr lvl="1"/>
            <a:endParaRPr lang="bg-BG" sz="2800" b="1" dirty="0">
              <a:latin typeface="Arno Pro Light Display" pitchFamily="18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bg-BG" sz="2800" b="1" dirty="0" smtClean="0">
                <a:latin typeface="Arno Pro Light Display" pitchFamily="18" charset="0"/>
              </a:rPr>
              <a:t>Изображения</a:t>
            </a:r>
            <a:r>
              <a:rPr lang="bg-BG" sz="2800" dirty="0" smtClean="0">
                <a:latin typeface="Arno Pro Light Display" pitchFamily="18" charset="0"/>
              </a:rPr>
              <a:t>: </a:t>
            </a:r>
          </a:p>
          <a:p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</a:rPr>
              <a:t>	</a:t>
            </a: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</a:rPr>
              <a:t>Google.bg</a:t>
            </a:r>
          </a:p>
          <a:p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</a:rPr>
              <a:t>	</a:t>
            </a: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Light Display" pitchFamily="18" charset="0"/>
              </a:rPr>
              <a:t>Deviantart.com</a:t>
            </a:r>
            <a:endParaRPr lang="ru-RU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 Light Displa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1500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229600" cy="1728192"/>
          </a:xfrm>
        </p:spPr>
        <p:txBody>
          <a:bodyPr>
            <a:noAutofit/>
          </a:bodyPr>
          <a:lstStyle/>
          <a:p>
            <a:r>
              <a:rPr lang="bg-BG" sz="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Благодаря ви за вниманието!</a:t>
            </a:r>
            <a:endParaRPr lang="ru-RU" sz="6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3810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173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1_Office Theme</vt:lpstr>
      <vt:lpstr>2_Office Theme</vt:lpstr>
      <vt:lpstr>Пешеходна обиколка  на София</vt:lpstr>
      <vt:lpstr>Съдържание</vt:lpstr>
      <vt:lpstr>СУ „Св.Климент Охридски“</vt:lpstr>
      <vt:lpstr>Паметник „Цар Освободител“</vt:lpstr>
      <vt:lpstr>Храм паметник „Св. Ал. Невски“</vt:lpstr>
      <vt:lpstr>Национален театър „Иван Вазов“</vt:lpstr>
      <vt:lpstr>Народно събрание</vt:lpstr>
      <vt:lpstr>Източници на информация</vt:lpstr>
      <vt:lpstr>Благодаря ви за вниманието!</vt:lpstr>
    </vt:vector>
  </TitlesOfParts>
  <Company>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Пешеходна обиколка на София</dc:title>
  <dc:creator>MX</dc:creator>
  <cp:lastModifiedBy>MX</cp:lastModifiedBy>
  <cp:revision>15</cp:revision>
  <dcterms:created xsi:type="dcterms:W3CDTF">2013-03-16T07:21:32Z</dcterms:created>
  <dcterms:modified xsi:type="dcterms:W3CDTF">2013-03-16T09:09:45Z</dcterms:modified>
</cp:coreProperties>
</file>