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6" r:id="rId3"/>
    <p:sldId id="257" r:id="rId4"/>
    <p:sldId id="260" r:id="rId5"/>
    <p:sldId id="261" r:id="rId6"/>
    <p:sldId id="259" r:id="rId7"/>
    <p:sldId id="262" r:id="rId8"/>
    <p:sldId id="264" r:id="rId9"/>
    <p:sldId id="263" r:id="rId10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9B277"/>
    <a:srgbClr val="FF66FF"/>
    <a:srgbClr val="A3C167"/>
    <a:srgbClr val="C868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2" autoAdjust="0"/>
  </p:normalViewPr>
  <p:slideViewPr>
    <p:cSldViewPr>
      <p:cViewPr>
        <p:scale>
          <a:sx n="76" d="100"/>
          <a:sy n="76" d="100"/>
        </p:scale>
        <p:origin x="-1200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617C6-61E9-483A-BBE8-6C311AFE68AD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D07ED-7E44-4833-88A7-C978D44C5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4819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D07ED-7E44-4833-88A7-C978D44C586F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0602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4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79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7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9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6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3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6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7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6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accent6">
                <a:lumMod val="75000"/>
              </a:schemeClr>
            </a:gs>
            <a:gs pos="25000">
              <a:srgbClr val="FF0000"/>
            </a:gs>
            <a:gs pos="100000">
              <a:schemeClr val="accent6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A45A8-637D-4BAB-B69E-7D5E741DC303}" type="datetimeFigureOut">
              <a:rPr lang="en-US" smtClean="0"/>
              <a:t>3/16/2013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7ACAC-EA86-4E96-9F5A-0B87C4E3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advTm="20000">
        <p14:reveal/>
      </p:transition>
    </mc:Choice>
    <mc:Fallback xmlns="">
      <p:transition spd="med" advTm="20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g/" TargetMode="External"/><Relationship Id="rId2" Type="http://schemas.openxmlformats.org/officeDocument/2006/relationships/hyperlink" Target="http://www.wikipedia.org/" TargetMode="Externa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>
          <a:xfrm>
            <a:off x="2602372" y="4389222"/>
            <a:ext cx="6400800" cy="1752600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/>
          <a:lstStyle/>
          <a:p>
            <a:r>
              <a:rPr lang="bg-BG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Изготвил: Габриела Иванова</a:t>
            </a:r>
            <a:endParaRPr lang="bg-BG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-230910" y="2967335"/>
            <a:ext cx="960583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bg-BG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Пешеходна обиколка </a:t>
            </a:r>
          </a:p>
          <a:p>
            <a:pPr algn="ctr"/>
            <a:r>
              <a:rPr lang="bg-BG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София</a:t>
            </a:r>
            <a:endParaRPr lang="bg-BG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29000"/>
            <a:ext cx="2210051" cy="2543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437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Овал 11"/>
          <p:cNvSpPr/>
          <p:nvPr/>
        </p:nvSpPr>
        <p:spPr>
          <a:xfrm>
            <a:off x="2386841" y="403773"/>
            <a:ext cx="4320480" cy="133214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2786015" y="614009"/>
            <a:ext cx="39137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Съдържание:</a:t>
            </a:r>
            <a:endParaRPr lang="bg-BG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1080824" y="1946449"/>
            <a:ext cx="763284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g-BG" sz="3200" dirty="0" smtClean="0">
                <a:latin typeface="Comic Sans MS" pitchFamily="66" charset="0"/>
                <a:hlinkClick r:id="rId2" action="ppaction://hlinksldjump"/>
              </a:rPr>
              <a:t>Народен театър „Иван Вазов“</a:t>
            </a:r>
            <a:endParaRPr lang="bg-BG" sz="3200" dirty="0" smtClean="0">
              <a:latin typeface="Comic Sans MS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g-BG" sz="3200" dirty="0" smtClean="0">
                <a:latin typeface="Comic Sans MS" pitchFamily="66" charset="0"/>
                <a:hlinkClick r:id="rId3" action="ppaction://hlinksldjump"/>
              </a:rPr>
              <a:t>Национална </a:t>
            </a:r>
            <a:r>
              <a:rPr lang="bg-BG" sz="3200" dirty="0">
                <a:latin typeface="Comic Sans MS" pitchFamily="66" charset="0"/>
                <a:hlinkClick r:id="rId3" action="ppaction://hlinksldjump"/>
              </a:rPr>
              <a:t>художествена </a:t>
            </a:r>
            <a:r>
              <a:rPr lang="bg-BG" sz="3200" dirty="0" smtClean="0">
                <a:latin typeface="Comic Sans MS" pitchFamily="66" charset="0"/>
                <a:hlinkClick r:id="rId3" action="ppaction://hlinksldjump"/>
              </a:rPr>
              <a:t>галерия</a:t>
            </a:r>
            <a:endParaRPr lang="bg-BG" sz="3200" dirty="0" smtClean="0">
              <a:latin typeface="Comic Sans MS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g-BG" sz="3200" dirty="0" smtClean="0">
                <a:latin typeface="Comic Sans MS" pitchFamily="66" charset="0"/>
                <a:hlinkClick r:id="rId4" action="ppaction://hlinksldjump"/>
              </a:rPr>
              <a:t>Народно събрание</a:t>
            </a:r>
            <a:endParaRPr lang="bg-BG" sz="3200" dirty="0" smtClean="0">
              <a:latin typeface="Comic Sans MS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g-BG" sz="3200" dirty="0" smtClean="0">
                <a:latin typeface="Comic Sans MS" pitchFamily="66" charset="0"/>
                <a:hlinkClick r:id="rId5" action="ppaction://hlinksldjump"/>
              </a:rPr>
              <a:t>Храм-паметник „Св. Александър Невски“</a:t>
            </a:r>
            <a:endParaRPr lang="bg-BG" sz="3200" dirty="0" smtClean="0">
              <a:latin typeface="Comic Sans MS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g-BG" sz="3200" dirty="0" smtClean="0">
                <a:latin typeface="Comic Sans MS" pitchFamily="66" charset="0"/>
                <a:hlinkClick r:id="rId6" action="ppaction://hlinksldjump"/>
              </a:rPr>
              <a:t>Софийски Университет „Св. Климент Охридски.</a:t>
            </a:r>
            <a:endParaRPr lang="en-US" sz="3200" dirty="0" smtClean="0">
              <a:latin typeface="Comic Sans MS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g-BG" sz="3200" dirty="0" smtClean="0">
                <a:latin typeface="Comic Sans MS" pitchFamily="66" charset="0"/>
                <a:hlinkClick r:id="rId7" action="ppaction://hlinksldjump"/>
              </a:rPr>
              <a:t>Източници на информация</a:t>
            </a:r>
            <a:endParaRPr lang="bg-BG" sz="3200" dirty="0" smtClean="0"/>
          </a:p>
          <a:p>
            <a:pPr marL="342900" indent="-342900">
              <a:buFont typeface="+mj-lt"/>
              <a:buAutoNum type="arabicPeriod"/>
            </a:pPr>
            <a:endParaRPr lang="bg-BG" dirty="0"/>
          </a:p>
        </p:txBody>
      </p:sp>
      <p:sp>
        <p:nvSpPr>
          <p:cNvPr id="18" name="Бутон: напред или следващ 17">
            <a:hlinkClick r:id="" action="ppaction://hlinkshowjump?jump=nextslide" highlightClick="1"/>
          </p:cNvPr>
          <p:cNvSpPr/>
          <p:nvPr/>
        </p:nvSpPr>
        <p:spPr>
          <a:xfrm>
            <a:off x="8172400" y="5949280"/>
            <a:ext cx="720080" cy="50405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1624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split orient="vert"/>
      </p:transition>
    </mc:Choice>
    <mc:Fallback>
      <p:transition spd="slow" advTm="14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 поле 11"/>
          <p:cNvSpPr txBox="1"/>
          <p:nvPr/>
        </p:nvSpPr>
        <p:spPr>
          <a:xfrm>
            <a:off x="482234" y="2186581"/>
            <a:ext cx="53859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bg-BG" sz="2800" dirty="0" smtClean="0">
                <a:latin typeface="Comic Sans MS" pitchFamily="66" charset="0"/>
              </a:rPr>
              <a:t>Най-големият театър в България.</a:t>
            </a:r>
          </a:p>
          <a:p>
            <a:pPr marL="285750" indent="-285750">
              <a:buFont typeface="Courier New" pitchFamily="49" charset="0"/>
              <a:buChar char="o"/>
            </a:pPr>
            <a:endParaRPr lang="bg-BG" sz="2800" dirty="0" smtClean="0">
              <a:latin typeface="Comic Sans MS" pitchFamily="66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bg-BG" sz="2800" dirty="0" smtClean="0">
                <a:latin typeface="Comic Sans MS" pitchFamily="66" charset="0"/>
              </a:rPr>
              <a:t>Играят най-значимите представители на българското театрално изкуство.</a:t>
            </a:r>
          </a:p>
        </p:txBody>
      </p:sp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Овал 14"/>
          <p:cNvSpPr/>
          <p:nvPr/>
        </p:nvSpPr>
        <p:spPr>
          <a:xfrm>
            <a:off x="1062268" y="328417"/>
            <a:ext cx="7686196" cy="151216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220099" y="730558"/>
            <a:ext cx="7379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Народен театър „Иван Вазов“</a:t>
            </a:r>
            <a:endParaRPr lang="bg-BG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7" name="Картина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656" y="2408114"/>
            <a:ext cx="3874485" cy="2794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</p:spPr>
      </p:pic>
      <p:sp>
        <p:nvSpPr>
          <p:cNvPr id="18" name="Бутон: напред или следващ 17">
            <a:hlinkClick r:id="" action="ppaction://hlinkshowjump?jump=nextslide" highlightClick="1"/>
          </p:cNvPr>
          <p:cNvSpPr/>
          <p:nvPr/>
        </p:nvSpPr>
        <p:spPr>
          <a:xfrm>
            <a:off x="8128941" y="5883748"/>
            <a:ext cx="720080" cy="50405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Бутон: начална страница 18">
            <a:hlinkClick r:id="rId3" action="ppaction://hlinksldjump" highlightClick="1"/>
          </p:cNvPr>
          <p:cNvSpPr/>
          <p:nvPr/>
        </p:nvSpPr>
        <p:spPr>
          <a:xfrm>
            <a:off x="7568635" y="5916300"/>
            <a:ext cx="504056" cy="438952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Бутон: назад или предишен 19">
            <a:hlinkClick r:id="" action="ppaction://hlinkshowjump?jump=previousslide" highlightClick="1"/>
          </p:cNvPr>
          <p:cNvSpPr/>
          <p:nvPr/>
        </p:nvSpPr>
        <p:spPr>
          <a:xfrm>
            <a:off x="7020272" y="5923836"/>
            <a:ext cx="504056" cy="423879"/>
          </a:xfrm>
          <a:prstGeom prst="actionButtonBackPreviou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8924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split orient="vert"/>
      </p:transition>
    </mc:Choice>
    <mc:Fallback>
      <p:transition spd="slow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554537" y="2079748"/>
            <a:ext cx="39020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bg-BG" sz="2800" dirty="0" smtClean="0">
                <a:latin typeface="Comic Sans MS" pitchFamily="66" charset="0"/>
              </a:rPr>
              <a:t>Експонират се най-ценните произведения на българските художници.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bg-BG" sz="2800" dirty="0" smtClean="0">
                <a:latin typeface="Comic Sans MS" pitchFamily="66" charset="0"/>
              </a:rPr>
              <a:t>В двореца се помещава и етнографски институт.</a:t>
            </a:r>
            <a:endParaRPr lang="bg-BG" sz="2800" dirty="0">
              <a:latin typeface="Comic Sans MS" pitchFamily="66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54887" y="260648"/>
            <a:ext cx="7686196" cy="151216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Текстово поле 17"/>
          <p:cNvSpPr txBox="1"/>
          <p:nvPr/>
        </p:nvSpPr>
        <p:spPr>
          <a:xfrm>
            <a:off x="1153988" y="479310"/>
            <a:ext cx="6915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Национална художествена галерия  </a:t>
            </a:r>
          </a:p>
          <a:p>
            <a:pPr algn="ctr"/>
            <a:endParaRPr lang="bg-BG" dirty="0"/>
          </a:p>
        </p:txBody>
      </p:sp>
      <p:pic>
        <p:nvPicPr>
          <p:cNvPr id="19" name="Картина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116" y="2518244"/>
            <a:ext cx="4314493" cy="3293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/>
            <a:lightRig rig="threePt" dir="t"/>
          </a:scene3d>
        </p:spPr>
      </p:pic>
      <p:sp>
        <p:nvSpPr>
          <p:cNvPr id="20" name="Бутон: напред или следващ 19">
            <a:hlinkClick r:id="" action="ppaction://hlinkshowjump?jump=nextslide" highlightClick="1"/>
          </p:cNvPr>
          <p:cNvSpPr/>
          <p:nvPr/>
        </p:nvSpPr>
        <p:spPr>
          <a:xfrm>
            <a:off x="7897536" y="6057942"/>
            <a:ext cx="720080" cy="50405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Бутон: начална страница 20">
            <a:hlinkClick r:id="rId3" action="ppaction://hlinksldjump" highlightClick="1"/>
          </p:cNvPr>
          <p:cNvSpPr/>
          <p:nvPr/>
        </p:nvSpPr>
        <p:spPr>
          <a:xfrm>
            <a:off x="7315483" y="6094846"/>
            <a:ext cx="504056" cy="438952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Бутон: назад или предишен 21">
            <a:hlinkClick r:id="" action="ppaction://hlinkshowjump?jump=previousslide" highlightClick="1"/>
          </p:cNvPr>
          <p:cNvSpPr/>
          <p:nvPr/>
        </p:nvSpPr>
        <p:spPr>
          <a:xfrm>
            <a:off x="6739652" y="6098030"/>
            <a:ext cx="504056" cy="423879"/>
          </a:xfrm>
          <a:prstGeom prst="actionButtonBackPreviou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5672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split orient="vert"/>
      </p:transition>
    </mc:Choice>
    <mc:Fallback>
      <p:transition spd="slow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Картина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50" y="4018016"/>
            <a:ext cx="4176464" cy="235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ight" fov="2700000">
              <a:rot lat="0" lon="19800000" rev="0"/>
            </a:camera>
            <a:lightRig rig="threePt" dir="t"/>
          </a:scene3d>
        </p:spPr>
      </p:pic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Овал 14"/>
          <p:cNvSpPr/>
          <p:nvPr/>
        </p:nvSpPr>
        <p:spPr>
          <a:xfrm>
            <a:off x="2411760" y="342583"/>
            <a:ext cx="5112568" cy="133214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2555776" y="654714"/>
            <a:ext cx="5458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Народно събрание</a:t>
            </a:r>
            <a:endParaRPr lang="bg-BG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457124" y="1811089"/>
            <a:ext cx="55550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bg-BG" sz="2800" dirty="0" smtClean="0">
                <a:latin typeface="Comic Sans MS" pitchFamily="66" charset="0"/>
              </a:rPr>
              <a:t>Сградата е разположена срещу паметника ‘‘Цар Освободител“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bg-BG" sz="2800" dirty="0" smtClean="0">
                <a:latin typeface="Comic Sans MS" pitchFamily="66" charset="0"/>
              </a:rPr>
              <a:t>В нея заседават 240 депутати</a:t>
            </a:r>
            <a:endParaRPr lang="bg-BG" sz="2800" dirty="0">
              <a:latin typeface="Comic Sans MS" pitchFamily="66" charset="0"/>
            </a:endParaRPr>
          </a:p>
        </p:txBody>
      </p:sp>
      <p:pic>
        <p:nvPicPr>
          <p:cNvPr id="19" name="Картина 1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937154"/>
            <a:ext cx="3304831" cy="2470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ight">
              <a:rot lat="0" lon="21000000" rev="0"/>
            </a:camera>
            <a:lightRig rig="threePt" dir="t"/>
          </a:scene3d>
        </p:spPr>
      </p:pic>
      <p:sp>
        <p:nvSpPr>
          <p:cNvPr id="20" name="Бутон: напред или следващ 19">
            <a:hlinkClick r:id="" action="ppaction://hlinkshowjump?jump=nextslide" highlightClick="1"/>
          </p:cNvPr>
          <p:cNvSpPr/>
          <p:nvPr/>
        </p:nvSpPr>
        <p:spPr>
          <a:xfrm>
            <a:off x="8143267" y="6088646"/>
            <a:ext cx="720080" cy="50405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Бутон: начална страница 20">
            <a:hlinkClick r:id="rId5" action="ppaction://hlinksldjump" highlightClick="1"/>
          </p:cNvPr>
          <p:cNvSpPr/>
          <p:nvPr/>
        </p:nvSpPr>
        <p:spPr>
          <a:xfrm>
            <a:off x="7596336" y="6111106"/>
            <a:ext cx="504056" cy="438952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Бутон: назад или предишен 21">
            <a:hlinkClick r:id="" action="ppaction://hlinkshowjump?jump=previousslide" highlightClick="1"/>
          </p:cNvPr>
          <p:cNvSpPr/>
          <p:nvPr/>
        </p:nvSpPr>
        <p:spPr>
          <a:xfrm>
            <a:off x="7020272" y="6093296"/>
            <a:ext cx="504056" cy="423879"/>
          </a:xfrm>
          <a:prstGeom prst="actionButtonBackPreviou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7511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split orient="vert"/>
      </p:transition>
    </mc:Choice>
    <mc:Fallback>
      <p:transition spd="slow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Картина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83" y="2665372"/>
            <a:ext cx="4142808" cy="2907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Right">
              <a:rot lat="0" lon="19800000" rev="0"/>
            </a:camera>
            <a:lightRig rig="threePt" dir="t"/>
          </a:scene3d>
        </p:spPr>
      </p:pic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Овал 14"/>
          <p:cNvSpPr/>
          <p:nvPr/>
        </p:nvSpPr>
        <p:spPr>
          <a:xfrm>
            <a:off x="1220099" y="404665"/>
            <a:ext cx="7456357" cy="163703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148092" y="623010"/>
            <a:ext cx="79959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Храм-паметникът „Свети Александър Невски“</a:t>
            </a:r>
            <a:endParaRPr lang="bg-BG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4403390" y="2895480"/>
            <a:ext cx="46234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itchFamily="49" charset="0"/>
              <a:buChar char="o"/>
            </a:pPr>
            <a:r>
              <a:rPr lang="bg-BG" sz="2800" dirty="0" smtClean="0">
                <a:latin typeface="Comic Sans MS" pitchFamily="66" charset="0"/>
              </a:rPr>
              <a:t>Той е к</a:t>
            </a:r>
            <a:r>
              <a:rPr lang="ru-RU" sz="2800" dirty="0" smtClean="0">
                <a:latin typeface="Comic Sans MS" pitchFamily="66" charset="0"/>
              </a:rPr>
              <a:t>атедрален</a:t>
            </a:r>
            <a:r>
              <a:rPr lang="ru-RU" sz="2800" dirty="0">
                <a:latin typeface="Comic Sans MS" pitchFamily="66" charset="0"/>
              </a:rPr>
              <a:t> храм на българския патриарх.</a:t>
            </a:r>
            <a:r>
              <a:rPr lang="ru-RU" dirty="0"/>
              <a:t> </a:t>
            </a:r>
            <a:endParaRPr lang="ru-RU" dirty="0" smtClean="0"/>
          </a:p>
          <a:p>
            <a:pPr marL="457200" indent="-457200">
              <a:buFont typeface="Courier New" pitchFamily="49" charset="0"/>
              <a:buChar char="o"/>
            </a:pPr>
            <a:r>
              <a:rPr lang="ru-RU" sz="2800" dirty="0" smtClean="0">
                <a:latin typeface="Comic Sans MS" pitchFamily="66" charset="0"/>
              </a:rPr>
              <a:t>Най-големият православен храм на Балканите</a:t>
            </a:r>
            <a:r>
              <a:rPr lang="ru-RU" sz="2800" dirty="0">
                <a:latin typeface="Comic Sans MS" pitchFamily="66" charset="0"/>
              </a:rPr>
              <a:t>.</a:t>
            </a:r>
            <a:endParaRPr lang="bg-BG" sz="2800" dirty="0">
              <a:latin typeface="Comic Sans MS" pitchFamily="66" charset="0"/>
            </a:endParaRPr>
          </a:p>
        </p:txBody>
      </p:sp>
      <p:sp>
        <p:nvSpPr>
          <p:cNvPr id="18" name="Бутон: напред или следващ 17">
            <a:hlinkClick r:id="" action="ppaction://hlinkshowjump?jump=nextslide" highlightClick="1"/>
          </p:cNvPr>
          <p:cNvSpPr/>
          <p:nvPr/>
        </p:nvSpPr>
        <p:spPr>
          <a:xfrm>
            <a:off x="8137012" y="6078554"/>
            <a:ext cx="720080" cy="50405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Бутон: начална страница 18">
            <a:hlinkClick r:id="rId3" action="ppaction://hlinksldjump" highlightClick="1"/>
          </p:cNvPr>
          <p:cNvSpPr/>
          <p:nvPr/>
        </p:nvSpPr>
        <p:spPr>
          <a:xfrm>
            <a:off x="7547073" y="6111106"/>
            <a:ext cx="504056" cy="438952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Бутон: назад или предишен 19">
            <a:hlinkClick r:id="" action="ppaction://hlinkshowjump?jump=previousslide" highlightClick="1"/>
          </p:cNvPr>
          <p:cNvSpPr/>
          <p:nvPr/>
        </p:nvSpPr>
        <p:spPr>
          <a:xfrm>
            <a:off x="6971904" y="6118642"/>
            <a:ext cx="504056" cy="423879"/>
          </a:xfrm>
          <a:prstGeom prst="actionButtonBackPreviou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8817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split orient="vert"/>
      </p:transition>
    </mc:Choice>
    <mc:Fallback>
      <p:transition spd="slow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Картина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095" y="3865449"/>
            <a:ext cx="6732240" cy="2417967"/>
          </a:xfrm>
          <a:prstGeom prst="rect">
            <a:avLst/>
          </a:prstGeom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Овал 16"/>
          <p:cNvSpPr/>
          <p:nvPr/>
        </p:nvSpPr>
        <p:spPr>
          <a:xfrm>
            <a:off x="1209143" y="262066"/>
            <a:ext cx="7456357" cy="163703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898126" y="418861"/>
            <a:ext cx="62646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Софийски Университет ‘‘Св. Климент Охридски“</a:t>
            </a:r>
            <a:endParaRPr lang="bg-BG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495538" y="2235559"/>
            <a:ext cx="81813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ru-RU" sz="2800" dirty="0">
                <a:latin typeface="Comic Sans MS" pitchFamily="66" charset="0"/>
              </a:rPr>
              <a:t>Н</a:t>
            </a:r>
            <a:r>
              <a:rPr lang="ru-RU" sz="2800" dirty="0" smtClean="0">
                <a:latin typeface="Comic Sans MS" pitchFamily="66" charset="0"/>
              </a:rPr>
              <a:t>ай-старото</a:t>
            </a:r>
            <a:r>
              <a:rPr lang="ru-RU" sz="2800" dirty="0">
                <a:latin typeface="Comic Sans MS" pitchFamily="66" charset="0"/>
              </a:rPr>
              <a:t> висше </a:t>
            </a:r>
            <a:r>
              <a:rPr lang="ru-RU" sz="2800" dirty="0" smtClean="0">
                <a:latin typeface="Comic Sans MS" pitchFamily="66" charset="0"/>
              </a:rPr>
              <a:t>учебно </a:t>
            </a:r>
            <a:r>
              <a:rPr lang="ru-RU" sz="2800" dirty="0">
                <a:latin typeface="Comic Sans MS" pitchFamily="66" charset="0"/>
              </a:rPr>
              <a:t>заведение в България</a:t>
            </a:r>
            <a:r>
              <a:rPr lang="ru-RU" sz="2800" dirty="0" smtClean="0">
                <a:latin typeface="Comic Sans MS" pitchFamily="66" charset="0"/>
              </a:rPr>
              <a:t>.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sz="2800" dirty="0">
                <a:latin typeface="Comic Sans MS" pitchFamily="66" charset="0"/>
              </a:rPr>
              <a:t> </a:t>
            </a:r>
            <a:r>
              <a:rPr lang="bg-BG" sz="2800" dirty="0" smtClean="0">
                <a:latin typeface="Comic Sans MS" pitchFamily="66" charset="0"/>
              </a:rPr>
              <a:t>И</a:t>
            </a:r>
            <a:r>
              <a:rPr lang="ru-RU" sz="2800" dirty="0" smtClean="0">
                <a:latin typeface="Comic Sans MS" pitchFamily="66" charset="0"/>
              </a:rPr>
              <a:t>ма </a:t>
            </a:r>
            <a:r>
              <a:rPr lang="ru-RU" sz="2800" dirty="0">
                <a:latin typeface="Comic Sans MS" pitchFamily="66" charset="0"/>
              </a:rPr>
              <a:t>16 </a:t>
            </a:r>
            <a:r>
              <a:rPr lang="ru-RU" sz="2800" dirty="0" smtClean="0">
                <a:latin typeface="Comic Sans MS" pitchFamily="66" charset="0"/>
              </a:rPr>
              <a:t>факултета</a:t>
            </a:r>
            <a:r>
              <a:rPr lang="ru-RU" sz="2800" dirty="0">
                <a:latin typeface="Comic Sans MS" pitchFamily="66" charset="0"/>
              </a:rPr>
              <a:t> и 3 </a:t>
            </a:r>
            <a:r>
              <a:rPr lang="ru-RU" sz="2800" dirty="0" smtClean="0">
                <a:latin typeface="Comic Sans MS" pitchFamily="66" charset="0"/>
              </a:rPr>
              <a:t>департамента.</a:t>
            </a:r>
            <a:endParaRPr lang="bg-BG" sz="2800" dirty="0">
              <a:latin typeface="Comic Sans MS" pitchFamily="66" charset="0"/>
            </a:endParaRPr>
          </a:p>
        </p:txBody>
      </p:sp>
      <p:sp>
        <p:nvSpPr>
          <p:cNvPr id="19" name="Бутон: напред или следващ 18">
            <a:hlinkClick r:id="" action="ppaction://hlinkshowjump?jump=nextslide" highlightClick="1"/>
          </p:cNvPr>
          <p:cNvSpPr/>
          <p:nvPr/>
        </p:nvSpPr>
        <p:spPr>
          <a:xfrm>
            <a:off x="8528803" y="6054739"/>
            <a:ext cx="504500" cy="457354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Бутон: начална страница 19">
            <a:hlinkClick r:id="rId3" action="ppaction://hlinksldjump" highlightClick="1"/>
          </p:cNvPr>
          <p:cNvSpPr/>
          <p:nvPr/>
        </p:nvSpPr>
        <p:spPr>
          <a:xfrm>
            <a:off x="8282735" y="5505632"/>
            <a:ext cx="504056" cy="438952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Бутон: назад или предишен 20">
            <a:hlinkClick r:id="" action="ppaction://hlinkshowjump?jump=previousslide" highlightClick="1"/>
          </p:cNvPr>
          <p:cNvSpPr/>
          <p:nvPr/>
        </p:nvSpPr>
        <p:spPr>
          <a:xfrm>
            <a:off x="7977049" y="6064863"/>
            <a:ext cx="504056" cy="423879"/>
          </a:xfrm>
          <a:prstGeom prst="actionButtonBackPreviou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7641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split orient="vert"/>
      </p:transition>
    </mc:Choice>
    <mc:Fallback>
      <p:transition spd="slow" advTm="1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Овал 14"/>
          <p:cNvSpPr/>
          <p:nvPr/>
        </p:nvSpPr>
        <p:spPr>
          <a:xfrm>
            <a:off x="1940954" y="475549"/>
            <a:ext cx="6042974" cy="139776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1514351" y="512713"/>
            <a:ext cx="6648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Източници на информация</a:t>
            </a:r>
            <a:r>
              <a:rPr lang="bg-BG" sz="4000" dirty="0" smtClean="0">
                <a:latin typeface="Comic Sans MS" pitchFamily="66" charset="0"/>
              </a:rPr>
              <a:t> </a:t>
            </a:r>
            <a:endParaRPr lang="bg-BG" sz="4000" dirty="0">
              <a:latin typeface="Comic Sans MS" pitchFamily="66" charset="0"/>
            </a:endParaRP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1080824" y="2828835"/>
            <a:ext cx="489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en-US" sz="2800" dirty="0" smtClean="0">
                <a:latin typeface="Comic Sans MS" pitchFamily="66" charset="0"/>
                <a:hlinkClick r:id="rId2"/>
              </a:rPr>
              <a:t>www.wikipedia.org</a:t>
            </a:r>
            <a:endParaRPr lang="en-US" sz="2800" dirty="0" smtClean="0">
              <a:latin typeface="Comic Sans MS" pitchFamily="66" charset="0"/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n-US" sz="2800" dirty="0" smtClean="0">
                <a:latin typeface="Comic Sans MS" pitchFamily="66" charset="0"/>
                <a:hlinkClick r:id="rId3"/>
              </a:rPr>
              <a:t>www.google.bg</a:t>
            </a:r>
            <a:endParaRPr lang="en-US" sz="2800" dirty="0" smtClean="0">
              <a:latin typeface="Comic Sans MS" pitchFamily="66" charset="0"/>
            </a:endParaRPr>
          </a:p>
          <a:p>
            <a:endParaRPr lang="bg-BG" sz="1400" dirty="0"/>
          </a:p>
        </p:txBody>
      </p:sp>
      <p:sp>
        <p:nvSpPr>
          <p:cNvPr id="18" name="Бутон: напред или следващ 17">
            <a:hlinkClick r:id="" action="ppaction://hlinkshowjump?jump=nextslide" highlightClick="1"/>
          </p:cNvPr>
          <p:cNvSpPr/>
          <p:nvPr/>
        </p:nvSpPr>
        <p:spPr>
          <a:xfrm>
            <a:off x="8077209" y="6157088"/>
            <a:ext cx="720080" cy="50405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Бутон: начална страница 18">
            <a:hlinkClick r:id="rId4" action="ppaction://hlinksldjump" highlightClick="1"/>
          </p:cNvPr>
          <p:cNvSpPr/>
          <p:nvPr/>
        </p:nvSpPr>
        <p:spPr>
          <a:xfrm>
            <a:off x="7542737" y="6197734"/>
            <a:ext cx="504056" cy="438952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Бутон: назад или предишен 19">
            <a:hlinkClick r:id="" action="ppaction://hlinkshowjump?jump=previousslide" highlightClick="1"/>
          </p:cNvPr>
          <p:cNvSpPr/>
          <p:nvPr/>
        </p:nvSpPr>
        <p:spPr>
          <a:xfrm>
            <a:off x="6986210" y="6181714"/>
            <a:ext cx="504056" cy="423879"/>
          </a:xfrm>
          <a:prstGeom prst="actionButtonBackPreviou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2251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000">
        <p:split orient="vert"/>
      </p:transition>
    </mc:Choice>
    <mc:Fallback>
      <p:transition spd="slow" advTm="14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667">
              <a:srgbClr val="FF9966"/>
            </a:gs>
            <a:gs pos="52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/>
          <p:cNvSpPr/>
          <p:nvPr/>
        </p:nvSpPr>
        <p:spPr>
          <a:xfrm rot="2820000">
            <a:off x="355614" y="5491047"/>
            <a:ext cx="253240" cy="1584738"/>
          </a:xfrm>
          <a:prstGeom prst="triangle">
            <a:avLst/>
          </a:prstGeom>
          <a:solidFill>
            <a:srgbClr val="A3C167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44016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4504184" y="2218184"/>
            <a:ext cx="135632" cy="914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124744"/>
            <a:ext cx="144016" cy="49495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766" y="1664804"/>
            <a:ext cx="144015" cy="35283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4499992" y="4319652"/>
            <a:ext cx="144016" cy="4949552"/>
          </a:xfrm>
          <a:prstGeom prst="rect">
            <a:avLst/>
          </a:prstGeom>
          <a:solidFill>
            <a:srgbClr val="F9B27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01116" y="1484784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bg-BG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Diagonal Stripe 1"/>
          <p:cNvSpPr/>
          <p:nvPr/>
        </p:nvSpPr>
        <p:spPr>
          <a:xfrm rot="18359340">
            <a:off x="-801281" y="6040863"/>
            <a:ext cx="2123728" cy="485107"/>
          </a:xfrm>
          <a:prstGeom prst="diagStrip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3" name="Diagonal Stripe 12"/>
          <p:cNvSpPr/>
          <p:nvPr/>
        </p:nvSpPr>
        <p:spPr>
          <a:xfrm rot="9010936" flipH="1">
            <a:off x="-579629" y="6307505"/>
            <a:ext cx="2123728" cy="485107"/>
          </a:xfrm>
          <a:prstGeom prst="diagStripe">
            <a:avLst/>
          </a:prstGeom>
          <a:solidFill>
            <a:srgbClr val="C868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6093296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Oval 15"/>
          <p:cNvSpPr/>
          <p:nvPr/>
        </p:nvSpPr>
        <p:spPr>
          <a:xfrm>
            <a:off x="1148091" y="6165304"/>
            <a:ext cx="72008" cy="8496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outerShdw blurRad="1270000" dist="1219200" dir="17580000" sx="65000" sy="65000" algn="ctr" rotWithShape="0">
              <a:srgbClr val="000000">
                <a:alpha val="43137"/>
              </a:srgbClr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Правоъгълник 2"/>
          <p:cNvSpPr/>
          <p:nvPr/>
        </p:nvSpPr>
        <p:spPr>
          <a:xfrm>
            <a:off x="681668" y="1483451"/>
            <a:ext cx="812241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629996"/>
              </a:avLst>
            </a:prstTxWarp>
            <a:spAutoFit/>
          </a:bodyPr>
          <a:lstStyle/>
          <a:p>
            <a:pPr algn="ctr"/>
            <a:r>
              <a:rPr lang="bg-BG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Благодаря</a:t>
            </a:r>
            <a:r>
              <a:rPr lang="bg-BG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bg-BG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 вниманието! </a:t>
            </a:r>
            <a:endParaRPr lang="bg-BG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5" name="Картина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477" y="3068960"/>
            <a:ext cx="3642795" cy="2802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7076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4000"/>
    </mc:Choice>
    <mc:Fallback xmlns="">
      <p:transition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dfa3329ddc32d923d056a02ba45ffb95bc3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131</Words>
  <Application>Microsoft Office PowerPoint</Application>
  <PresentationFormat>Презентация на цял екран (4:3)</PresentationFormat>
  <Paragraphs>40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Student2</dc:creator>
  <cp:lastModifiedBy>teodora taneva</cp:lastModifiedBy>
  <cp:revision>65</cp:revision>
  <dcterms:created xsi:type="dcterms:W3CDTF">2013-03-12T11:41:43Z</dcterms:created>
  <dcterms:modified xsi:type="dcterms:W3CDTF">2013-03-16T09:15:45Z</dcterms:modified>
</cp:coreProperties>
</file>